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  <p:sldMasterId id="2147483729" r:id="rId5"/>
    <p:sldMasterId id="2147483750" r:id="rId6"/>
  </p:sldMasterIdLst>
  <p:notesMasterIdLst>
    <p:notesMasterId r:id="rId83"/>
  </p:notesMasterIdLst>
  <p:handoutMasterIdLst>
    <p:handoutMasterId r:id="rId84"/>
  </p:handoutMasterIdLst>
  <p:sldIdLst>
    <p:sldId id="3161" r:id="rId7"/>
    <p:sldId id="3163" r:id="rId8"/>
    <p:sldId id="3164" r:id="rId9"/>
    <p:sldId id="345" r:id="rId10"/>
    <p:sldId id="3106" r:id="rId11"/>
    <p:sldId id="3107" r:id="rId12"/>
    <p:sldId id="3131" r:id="rId13"/>
    <p:sldId id="3066" r:id="rId14"/>
    <p:sldId id="3133" r:id="rId15"/>
    <p:sldId id="346" r:id="rId16"/>
    <p:sldId id="347" r:id="rId17"/>
    <p:sldId id="351" r:id="rId18"/>
    <p:sldId id="3094" r:id="rId19"/>
    <p:sldId id="352" r:id="rId20"/>
    <p:sldId id="354" r:id="rId21"/>
    <p:sldId id="360" r:id="rId22"/>
    <p:sldId id="363" r:id="rId23"/>
    <p:sldId id="364" r:id="rId24"/>
    <p:sldId id="341" r:id="rId25"/>
    <p:sldId id="362" r:id="rId26"/>
    <p:sldId id="342" r:id="rId27"/>
    <p:sldId id="296" r:id="rId28"/>
    <p:sldId id="297" r:id="rId29"/>
    <p:sldId id="298" r:id="rId30"/>
    <p:sldId id="299" r:id="rId31"/>
    <p:sldId id="300" r:id="rId32"/>
    <p:sldId id="301" r:id="rId33"/>
    <p:sldId id="302" r:id="rId34"/>
    <p:sldId id="303" r:id="rId35"/>
    <p:sldId id="304" r:id="rId36"/>
    <p:sldId id="305" r:id="rId37"/>
    <p:sldId id="306" r:id="rId38"/>
    <p:sldId id="307" r:id="rId39"/>
    <p:sldId id="308" r:id="rId40"/>
    <p:sldId id="343" r:id="rId41"/>
    <p:sldId id="3165" r:id="rId42"/>
    <p:sldId id="3166" r:id="rId43"/>
    <p:sldId id="3167" r:id="rId44"/>
    <p:sldId id="3173" r:id="rId45"/>
    <p:sldId id="3174" r:id="rId46"/>
    <p:sldId id="3175" r:id="rId47"/>
    <p:sldId id="3168" r:id="rId48"/>
    <p:sldId id="3169" r:id="rId49"/>
    <p:sldId id="3170" r:id="rId50"/>
    <p:sldId id="3176" r:id="rId51"/>
    <p:sldId id="3171" r:id="rId52"/>
    <p:sldId id="3172" r:id="rId53"/>
    <p:sldId id="3145" r:id="rId54"/>
    <p:sldId id="3146" r:id="rId55"/>
    <p:sldId id="3147" r:id="rId56"/>
    <p:sldId id="326" r:id="rId57"/>
    <p:sldId id="3152" r:id="rId58"/>
    <p:sldId id="327" r:id="rId59"/>
    <p:sldId id="328" r:id="rId60"/>
    <p:sldId id="329" r:id="rId61"/>
    <p:sldId id="330" r:id="rId62"/>
    <p:sldId id="3135" r:id="rId63"/>
    <p:sldId id="3137" r:id="rId64"/>
    <p:sldId id="3136" r:id="rId65"/>
    <p:sldId id="336" r:id="rId66"/>
    <p:sldId id="3153" r:id="rId67"/>
    <p:sldId id="3154" r:id="rId68"/>
    <p:sldId id="3155" r:id="rId69"/>
    <p:sldId id="3177" r:id="rId70"/>
    <p:sldId id="3156" r:id="rId71"/>
    <p:sldId id="3157" r:id="rId72"/>
    <p:sldId id="3158" r:id="rId73"/>
    <p:sldId id="3159" r:id="rId74"/>
    <p:sldId id="3160" r:id="rId75"/>
    <p:sldId id="337" r:id="rId76"/>
    <p:sldId id="338" r:id="rId77"/>
    <p:sldId id="339" r:id="rId78"/>
    <p:sldId id="365" r:id="rId79"/>
    <p:sldId id="366" r:id="rId80"/>
    <p:sldId id="367" r:id="rId81"/>
    <p:sldId id="3162" r:id="rId82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17AB"/>
    <a:srgbClr val="E511C7"/>
    <a:srgbClr val="E98B0D"/>
    <a:srgbClr val="0037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39" autoAdjust="0"/>
  </p:normalViewPr>
  <p:slideViewPr>
    <p:cSldViewPr snapToGrid="0">
      <p:cViewPr varScale="1">
        <p:scale>
          <a:sx n="109" d="100"/>
          <a:sy n="109" d="100"/>
        </p:scale>
        <p:origin x="61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3096"/>
    </p:cViewPr>
  </p:sorter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handoutMaster" Target="handoutMasters/handoutMaster1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customXml" Target="../customXml/item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theme" Target="theme/theme1.xml"/><Relationship Id="rId61" Type="http://schemas.openxmlformats.org/officeDocument/2006/relationships/slide" Target="slides/slide55.xml"/><Relationship Id="rId82" Type="http://schemas.openxmlformats.org/officeDocument/2006/relationships/slide" Target="slides/slide7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pPr rtl="0"/>
              <a:t>06/04/2024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pPr rtl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06/04/2024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Eating</a:t>
            </a:r>
            <a:r>
              <a:rPr lang="it-IT" dirty="0"/>
              <a:t> pace; ritmo dell’alimentazione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5DFE-B6C2-4066-A10E-A46520D0E678}" type="slidenum">
              <a:rPr lang="it-IT" smtClean="0"/>
              <a:pPr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9911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Comic Sans MS" pitchFamily="66" charset="0"/>
              </a:rPr>
              <a:t> In the postoperative period, more attention should be given to nutritional aspects in regard to the length of absorptive area and the </a:t>
            </a:r>
            <a:r>
              <a:rPr lang="it-IT" dirty="0" err="1">
                <a:latin typeface="Comic Sans MS" pitchFamily="66" charset="0"/>
              </a:rPr>
              <a:t>percentage</a:t>
            </a:r>
            <a:r>
              <a:rPr lang="it-IT" dirty="0">
                <a:latin typeface="Comic Sans MS" pitchFamily="66" charset="0"/>
              </a:rPr>
              <a:t> of </a:t>
            </a:r>
            <a:r>
              <a:rPr lang="it-IT" dirty="0" err="1">
                <a:latin typeface="Comic Sans MS" pitchFamily="66" charset="0"/>
              </a:rPr>
              <a:t>weight</a:t>
            </a:r>
            <a:r>
              <a:rPr lang="it-IT" dirty="0">
                <a:latin typeface="Comic Sans MS" pitchFamily="66" charset="0"/>
              </a:rPr>
              <a:t> </a:t>
            </a:r>
            <a:r>
              <a:rPr lang="it-IT" dirty="0" err="1">
                <a:latin typeface="Comic Sans MS" pitchFamily="66" charset="0"/>
              </a:rPr>
              <a:t>loss</a:t>
            </a:r>
            <a:r>
              <a:rPr lang="it-IT" dirty="0">
                <a:latin typeface="Comic Sans MS" pitchFamily="66" charset="0"/>
              </a:rPr>
              <a:t>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5DFE-B6C2-4066-A10E-A46520D0E678}" type="slidenum">
              <a:rPr lang="it-IT" smtClean="0"/>
              <a:pPr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5165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D241D0-8AA0-494A-B8D9-D4890973D378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69135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it-IT" altLang="it-IT" dirty="0"/>
              <a:t>Nei primi giorni di digiuno l’organismo ricava glucosio soprattutto dalla </a:t>
            </a:r>
            <a:r>
              <a:rPr lang="it-IT" altLang="it-IT" dirty="0" err="1"/>
              <a:t>glicogenolisi</a:t>
            </a:r>
            <a:r>
              <a:rPr lang="it-IT" altLang="it-IT" dirty="0"/>
              <a:t> e dalla </a:t>
            </a:r>
            <a:r>
              <a:rPr lang="it-IT" altLang="it-IT" dirty="0" err="1"/>
              <a:t>gluconeogenesi</a:t>
            </a:r>
            <a:r>
              <a:rPr lang="it-IT" altLang="it-IT" dirty="0"/>
              <a:t>. Dopo alcuni giorni, tuttavia, i lipidi diventano il principale substrato energetico a seguito dell’attivazione della lipolisi del tessuto adiposo. Gli acidi grassi liberi derivati dalla lipolisi vengono trasformati in </a:t>
            </a:r>
            <a:r>
              <a:rPr lang="it-IT" altLang="it-IT" dirty="0" err="1"/>
              <a:t>acetil</a:t>
            </a:r>
            <a:r>
              <a:rPr lang="it-IT" altLang="it-IT" dirty="0"/>
              <a:t>-Co A, che entra nel ciclo degli acidi tricarbossilici. Quando la lipolisi è elevata, il fegato converte l’eccesso di </a:t>
            </a:r>
            <a:r>
              <a:rPr lang="it-IT" altLang="it-IT" dirty="0" err="1"/>
              <a:t>acetil-CoA</a:t>
            </a:r>
            <a:r>
              <a:rPr lang="it-IT" altLang="it-IT" dirty="0"/>
              <a:t> in corpi chetonici (acetone, </a:t>
            </a:r>
            <a:r>
              <a:rPr lang="it-IT" altLang="it-IT" dirty="0" err="1"/>
              <a:t>acetoacetato</a:t>
            </a:r>
            <a:r>
              <a:rPr lang="it-IT" altLang="it-IT" dirty="0"/>
              <a:t> e acido beta-</a:t>
            </a:r>
            <a:r>
              <a:rPr lang="it-IT" altLang="it-IT" dirty="0" err="1"/>
              <a:t>idrossibutirrico</a:t>
            </a:r>
            <a:r>
              <a:rPr lang="it-IT" altLang="it-IT" dirty="0"/>
              <a:t>). Tutti i tessuti, incluso il cervello, sono in grado di utilizzare i corpi chetonici come substrato energetico, per conversione del beta-</a:t>
            </a:r>
            <a:r>
              <a:rPr lang="it-IT" altLang="it-IT" dirty="0" err="1"/>
              <a:t>idrossi</a:t>
            </a:r>
            <a:r>
              <a:rPr lang="it-IT" altLang="it-IT" dirty="0"/>
              <a:t>-butirrato in due molecole di </a:t>
            </a:r>
            <a:r>
              <a:rPr lang="it-IT" altLang="it-IT" dirty="0" err="1"/>
              <a:t>AcetilCoA</a:t>
            </a:r>
            <a:r>
              <a:rPr lang="it-IT" altLang="it-IT" dirty="0"/>
              <a:t>.</a:t>
            </a:r>
          </a:p>
          <a:p>
            <a:r>
              <a:rPr lang="it-IT" altLang="it-IT" dirty="0"/>
              <a:t>          Una drastica restrizione dei carboidrati della dieta induce uno stato di chetosi sovrapponibile a quello che si instaura durante il digiuno. In carenza di carboidrati, i chetoni diventano la principale fonte energetica cellulare, in sostituzione del glucosio.</a:t>
            </a:r>
          </a:p>
          <a:p>
            <a:endParaRPr lang="it-IT" altLang="it-IT" dirty="0"/>
          </a:p>
        </p:txBody>
      </p:sp>
      <p:sp>
        <p:nvSpPr>
          <p:cNvPr id="7680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5F20-F015-4884-AC7D-00C8704CA24B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418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8C06C7-375A-4494-8982-0AF1B5E53CCF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06594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39C26A10-2664-4CA5-B2DC-D62BC9B1B13C}" type="slidenum">
              <a:rPr lang="it-IT" altLang="it-IT"/>
              <a:pPr/>
              <a:t>49</a:t>
            </a:fld>
            <a:endParaRPr lang="it-IT" altLang="it-IT"/>
          </a:p>
        </p:txBody>
      </p:sp>
      <p:sp>
        <p:nvSpPr>
          <p:cNvPr id="194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94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618745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DDE96D7A-A2B5-43BE-90EB-35EEEE9AD791}" type="slidenum">
              <a:rPr lang="it-IT" altLang="it-IT"/>
              <a:pPr/>
              <a:t>65</a:t>
            </a:fld>
            <a:endParaRPr lang="it-IT" altLang="it-IT"/>
          </a:p>
        </p:txBody>
      </p:sp>
      <p:sp>
        <p:nvSpPr>
          <p:cNvPr id="215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15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29827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2723023-1A31-423B-96E3-038DBC9B81B6}" type="slidenum">
              <a:rPr lang="it-IT" altLang="it-IT">
                <a:latin typeface="Arial" pitchFamily="34" charset="0"/>
              </a:rPr>
              <a:pPr/>
              <a:t>70</a:t>
            </a:fld>
            <a:endParaRPr lang="it-IT" altLang="it-IT">
              <a:latin typeface="Arial" pitchFamily="34" charset="0"/>
            </a:endParaRPr>
          </a:p>
        </p:txBody>
      </p:sp>
      <p:sp>
        <p:nvSpPr>
          <p:cNvPr id="8704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6575"/>
            <a:ext cx="5486400" cy="3921125"/>
          </a:xfrm>
          <a:noFill/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Clr>
                <a:schemeClr val="hlink"/>
              </a:buClr>
              <a:buSzPct val="135000"/>
              <a:buFont typeface="Monotype Sorts"/>
              <a:buNone/>
            </a:pPr>
            <a:r>
              <a:rPr lang="it-IT" altLang="it-IT" dirty="0">
                <a:latin typeface="Comic Sans MS" pitchFamily="66" charset="0"/>
              </a:rPr>
              <a:t>8 ore trascorse senza avere assunto proteine di buona qualità l’organismo deve necessariamente attingere alla sua riserva muscolare  </a:t>
            </a:r>
          </a:p>
          <a:p>
            <a:pPr eaLnBrk="1" hangingPunct="1">
              <a:spcBef>
                <a:spcPct val="0"/>
              </a:spcBef>
              <a:buClr>
                <a:schemeClr val="hlink"/>
              </a:buClr>
              <a:buSzPct val="135000"/>
              <a:buFont typeface="Monotype Sorts"/>
              <a:buNone/>
            </a:pPr>
            <a:r>
              <a:rPr lang="it-IT" altLang="it-IT" b="1" dirty="0">
                <a:latin typeface="Comic Sans MS" pitchFamily="66" charset="0"/>
              </a:rPr>
              <a:t>Chi vuole dimagrire deve essere consapevole che una dieta non deve mai fornire meno di 1 g di proteine per Kg di peso corporeo al giorno, e che l’apporto proteico va distribuito in 3 pasti</a:t>
            </a:r>
            <a:endParaRPr lang="it-IT" altLang="it-IT" b="1" dirty="0">
              <a:solidFill>
                <a:srgbClr val="FF0000"/>
              </a:solidFill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Clr>
                <a:schemeClr val="hlink"/>
              </a:buClr>
              <a:buSzPct val="135000"/>
              <a:buFont typeface="Monotype Sorts"/>
              <a:buNone/>
            </a:pPr>
            <a:endParaRPr lang="it-IT" altLang="it-IT" dirty="0">
              <a:solidFill>
                <a:srgbClr val="FF0000"/>
              </a:solidFill>
              <a:latin typeface="Comic Sans MS" pitchFamily="66" charset="0"/>
            </a:endParaRPr>
          </a:p>
          <a:p>
            <a:pPr algn="ctr" eaLnBrk="1" hangingPunct="1">
              <a:spcBef>
                <a:spcPct val="0"/>
              </a:spcBef>
            </a:pPr>
            <a:endParaRPr lang="it-IT" altLang="it-IT" dirty="0">
              <a:latin typeface="Arial" pitchFamily="34" charset="0"/>
            </a:endParaRPr>
          </a:p>
        </p:txBody>
      </p:sp>
      <p:sp>
        <p:nvSpPr>
          <p:cNvPr id="87044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671513" y="93663"/>
            <a:ext cx="8201026" cy="4613275"/>
          </a:xfrm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it-IT">
                <a:ea typeface="Hoefler Text"/>
                <a:cs typeface="Hoefler Text"/>
              </a:rPr>
              <a:t>SUGGERIMENTI TECNICO  PRATICI</a:t>
            </a:r>
          </a:p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8806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7A2A125-4D91-48ED-B1F4-3B500BF3DC04}" type="slidenum">
              <a:rPr lang="it-IT" altLang="it-IT"/>
              <a:pPr/>
              <a:t>71</a:t>
            </a:fld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pPr rtl="0"/>
              <a:t>06/04/2024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pPr rtl="0"/>
              <a:t>06/04/2024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pPr rtl="0"/>
              <a:t>06/04/2024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pPr rtl="0"/>
              <a:t>06/04/2024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pPr rtl="0"/>
              <a:t>06/04/2024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pPr rtl="0"/>
              <a:t>06/04/2024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pPr rtl="0"/>
              <a:t>06/04/2024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pPr rtl="0"/>
              <a:t>06/04/2024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pPr rtl="0"/>
              <a:t>06/04/2024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pPr rtl="0"/>
              <a:t>06/04/2024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pPr rtl="0"/>
              <a:t>06/04/2024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6394450" y="0"/>
            <a:ext cx="15392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pPr rtl="0"/>
              <a:t>06/04/2024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10" name="Segnaposto immagine 9">
            <a:extLst>
              <a:ext uri="{FF2B5EF4-FFF2-40B4-BE49-F238E27FC236}">
                <a16:creationId xmlns:a16="http://schemas.microsoft.com/office/drawing/2014/main" id="{86028FDE-6655-4B55-B3B4-5B366034E8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6311900" y="0"/>
            <a:ext cx="15392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pPr rtl="0"/>
              <a:t>06/04/2024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1_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92D93-5BBB-40B5-BEC0-33437B6C3FB7}" type="datetimeFigureOut">
              <a:rPr lang="it-IT"/>
              <a:pPr>
                <a:defRPr/>
              </a:pPr>
              <a:t>06/04/2024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8B3B9-50BF-4F51-9F4A-87223D75DDC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4975553" y="3841"/>
            <a:ext cx="78585" cy="6858000"/>
          </a:xfrm>
          <a:prstGeom prst="rect">
            <a:avLst/>
          </a:prstGeom>
          <a:solidFill>
            <a:srgbClr val="8293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pPr rtl="0"/>
              <a:t>06/04/2024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838007" y="-1345"/>
            <a:ext cx="137546" cy="6858000"/>
          </a:xfrm>
          <a:prstGeom prst="rect">
            <a:avLst/>
          </a:prstGeom>
          <a:solidFill>
            <a:srgbClr val="B86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DD59312-0A58-02E4-4B31-A9CCCB31F0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07"/>
          <a:stretch/>
        </p:blipFill>
        <p:spPr>
          <a:xfrm>
            <a:off x="-161129" y="0"/>
            <a:ext cx="49991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3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BA5EA9-EB2A-4B4F-ABB9-5C9F3A65AD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781B5F3-9926-43C6-AE57-82C39D6474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0562DD2-669B-4AB1-B3A3-8C596E10D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59CE4-61E1-41CA-BC78-FB08263774CF}" type="datetimeFigureOut">
              <a:rPr lang="en-GB" smtClean="0"/>
              <a:pPr/>
              <a:t>06/04/2024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1A7B6BB-3C61-4085-B009-E23FD32B6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746AAA2-D1A0-40F9-907B-9A387EB0C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05F03-D5E0-42DF-ACFA-57CD10F77A3C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6449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4975553" y="3841"/>
            <a:ext cx="78585" cy="6858000"/>
          </a:xfrm>
          <a:prstGeom prst="rect">
            <a:avLst/>
          </a:prstGeom>
          <a:solidFill>
            <a:srgbClr val="8293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pPr rtl="0"/>
              <a:t>06/04/2024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838007" y="-1345"/>
            <a:ext cx="137546" cy="6858000"/>
          </a:xfrm>
          <a:prstGeom prst="rect">
            <a:avLst/>
          </a:prstGeom>
          <a:solidFill>
            <a:srgbClr val="B86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DD59312-0A58-02E4-4B31-A9CCCB31F0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07"/>
          <a:stretch/>
        </p:blipFill>
        <p:spPr>
          <a:xfrm>
            <a:off x="-161129" y="0"/>
            <a:ext cx="49991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pPr rtl="0"/>
              <a:t>06/04/2024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2431478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6394450" y="0"/>
            <a:ext cx="15392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pPr rtl="0"/>
              <a:t>06/04/2024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10" name="Segnaposto immagine 9">
            <a:extLst>
              <a:ext uri="{FF2B5EF4-FFF2-40B4-BE49-F238E27FC236}">
                <a16:creationId xmlns:a16="http://schemas.microsoft.com/office/drawing/2014/main" id="{86028FDE-6655-4B55-B3B4-5B366034E8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6311900" y="0"/>
            <a:ext cx="15392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7" name="Segnaposto immagine 13">
            <a:extLst>
              <a:ext uri="{FF2B5EF4-FFF2-40B4-BE49-F238E27FC236}">
                <a16:creationId xmlns:a16="http://schemas.microsoft.com/office/drawing/2014/main" id="{AC2AA28E-4EF5-FF5F-B66A-97C85CBCF5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" r="3981"/>
          <a:stretch>
            <a:fillRect/>
          </a:stretch>
        </p:blipFill>
        <p:spPr>
          <a:xfrm>
            <a:off x="0" y="0"/>
            <a:ext cx="6311900" cy="6858000"/>
          </a:xfrm>
          <a:prstGeom prst="rect">
            <a:avLst/>
          </a:prstGeom>
        </p:spPr>
      </p:pic>
      <p:sp>
        <p:nvSpPr>
          <p:cNvPr id="8" name="Sottotitolo 3">
            <a:extLst>
              <a:ext uri="{FF2B5EF4-FFF2-40B4-BE49-F238E27FC236}">
                <a16:creationId xmlns:a16="http://schemas.microsoft.com/office/drawing/2014/main" id="{A98D85B2-C8A5-E398-FB23-A5D8BBA8BF85}"/>
              </a:ext>
            </a:extLst>
          </p:cNvPr>
          <p:cNvSpPr txBox="1">
            <a:spLocks/>
          </p:cNvSpPr>
          <p:nvPr userDrawn="1"/>
        </p:nvSpPr>
        <p:spPr>
          <a:xfrm>
            <a:off x="3722025" y="2324561"/>
            <a:ext cx="2146762" cy="4648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None/>
              <a:defRPr sz="2400" kern="12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800" b="1" dirty="0">
                <a:solidFill>
                  <a:srgbClr val="E98B0D"/>
                </a:solidFill>
              </a:rPr>
              <a:t>II EDIZIONE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2641673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pPr rtl="0"/>
              <a:t>06/04/2024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0894512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ma 14">
            <a:extLst>
              <a:ext uri="{FF2B5EF4-FFF2-40B4-BE49-F238E27FC236}">
                <a16:creationId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pPr rtl="0"/>
              <a:t>06/04/2024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624327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pPr rtl="0"/>
              <a:t>06/04/2024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36482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pPr rtl="0"/>
              <a:t>06/04/2024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pPr rtl="0"/>
              <a:t>06/04/2024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2849765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pPr rtl="0"/>
              <a:t>06/04/2024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93546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pPr rtl="0"/>
              <a:t>06/04/2024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236400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ma 14">
            <a:extLst>
              <a:ext uri="{FF2B5EF4-FFF2-40B4-BE49-F238E27FC236}">
                <a16:creationId xmlns:a16="http://schemas.microsoft.com/office/drawing/2014/main" id="{AF082EE3-41AA-4817-A1CC-C33DDB8F675F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54C3E1-DF4A-489B-B80B-78A364F22649}" type="datetime1">
              <a:rPr lang="it-IT" noProof="0" smtClean="0"/>
              <a:pPr rtl="0"/>
              <a:t>06/04/2024</a:t>
            </a:fld>
            <a:endParaRPr lang="it-IT" noProof="0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130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it-IT" dirty="0"/>
              <a:t>Direttori del Corso – M. De Luca – M.A. Zappa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C828D1E-96DA-4494-87E6-ED4F0B7269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22"/>
            <a:ext cx="12192000" cy="82383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9F2A8F5-3987-4B1E-9B6E-E6E09DA7FE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799" y="5906510"/>
            <a:ext cx="2211185" cy="82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3460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pPr rtl="0"/>
              <a:t>06/04/2024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90127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pPr rtl="0"/>
              <a:t>06/04/2024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317927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pPr rtl="0"/>
              <a:t>06/04/2024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392091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pPr rtl="0"/>
              <a:t>06/04/2024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903522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pPr rtl="0"/>
              <a:t>06/04/2024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126491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pPr rtl="0"/>
              <a:t>06/04/2024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220707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ma 14">
            <a:extLst>
              <a:ext uri="{FF2B5EF4-FFF2-40B4-BE49-F238E27FC236}">
                <a16:creationId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pPr rtl="0"/>
              <a:t>06/04/2024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pPr rtl="0"/>
              <a:t>06/04/2024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101924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pPr rtl="0"/>
              <a:t>06/04/2024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258775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pPr rtl="0"/>
              <a:t>06/04/2024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380805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pPr rtl="0"/>
              <a:t>06/04/2024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3324990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pPr rtl="0"/>
              <a:t>06/04/2024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0563532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4975553" y="3841"/>
            <a:ext cx="78585" cy="6858000"/>
          </a:xfrm>
          <a:prstGeom prst="rect">
            <a:avLst/>
          </a:prstGeom>
          <a:solidFill>
            <a:srgbClr val="8293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pPr rtl="0"/>
              <a:t>06/04/2024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838007" y="-1345"/>
            <a:ext cx="137546" cy="6858000"/>
          </a:xfrm>
          <a:prstGeom prst="rect">
            <a:avLst/>
          </a:prstGeom>
          <a:solidFill>
            <a:srgbClr val="B86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DD59312-0A58-02E4-4B31-A9CCCB31F0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07"/>
          <a:stretch/>
        </p:blipFill>
        <p:spPr>
          <a:xfrm>
            <a:off x="-161129" y="0"/>
            <a:ext cx="49991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A675-4F31-4FF7-9D55-27F1DCFD06BC}" type="datetimeFigureOut">
              <a:rPr lang="it-IT" smtClean="0"/>
              <a:pPr/>
              <a:t>06/04/2024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3E06A-8D5C-4AD2-A423-579CABE0CE0C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430024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A675-4F31-4FF7-9D55-27F1DCFD06BC}" type="datetimeFigureOut">
              <a:rPr lang="it-IT" smtClean="0"/>
              <a:pPr/>
              <a:t>06/04/2024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3E06A-8D5C-4AD2-A423-579CABE0CE0C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402208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A675-4F31-4FF7-9D55-27F1DCFD06BC}" type="datetimeFigureOut">
              <a:rPr lang="it-IT" smtClean="0"/>
              <a:pPr/>
              <a:t>06/04/2024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3E06A-8D5C-4AD2-A423-579CABE0CE0C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423312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A675-4F31-4FF7-9D55-27F1DCFD06BC}" type="datetimeFigureOut">
              <a:rPr lang="it-IT" smtClean="0"/>
              <a:pPr/>
              <a:t>06/04/2024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3E06A-8D5C-4AD2-A423-579CABE0CE0C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00302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pPr rtl="0"/>
              <a:t>06/04/2024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A675-4F31-4FF7-9D55-27F1DCFD06BC}" type="datetimeFigureOut">
              <a:rPr lang="it-IT" smtClean="0"/>
              <a:pPr/>
              <a:t>06/04/2024</a:t>
            </a:fld>
            <a:endParaRPr lang="it-IT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3E06A-8D5C-4AD2-A423-579CABE0CE0C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062222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A675-4F31-4FF7-9D55-27F1DCFD06BC}" type="datetimeFigureOut">
              <a:rPr lang="it-IT" smtClean="0"/>
              <a:pPr/>
              <a:t>06/04/2024</a:t>
            </a:fld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3E06A-8D5C-4AD2-A423-579CABE0CE0C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439412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A675-4F31-4FF7-9D55-27F1DCFD06BC}" type="datetimeFigureOut">
              <a:rPr lang="it-IT" smtClean="0"/>
              <a:pPr/>
              <a:t>06/04/2024</a:t>
            </a:fld>
            <a:endParaRPr lang="it-I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3E06A-8D5C-4AD2-A423-579CABE0CE0C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589876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A675-4F31-4FF7-9D55-27F1DCFD06BC}" type="datetimeFigureOut">
              <a:rPr lang="it-IT" smtClean="0"/>
              <a:pPr/>
              <a:t>06/04/2024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3E06A-8D5C-4AD2-A423-579CABE0CE0C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79159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A675-4F31-4FF7-9D55-27F1DCFD06BC}" type="datetimeFigureOut">
              <a:rPr lang="it-IT" smtClean="0"/>
              <a:pPr/>
              <a:t>06/04/2024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3E06A-8D5C-4AD2-A423-579CABE0CE0C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887499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A675-4F31-4FF7-9D55-27F1DCFD06BC}" type="datetimeFigureOut">
              <a:rPr lang="it-IT" smtClean="0"/>
              <a:pPr/>
              <a:t>06/04/2024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3E06A-8D5C-4AD2-A423-579CABE0CE0C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204435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A675-4F31-4FF7-9D55-27F1DCFD06BC}" type="datetimeFigureOut">
              <a:rPr lang="it-IT" smtClean="0"/>
              <a:pPr/>
              <a:t>06/04/2024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3E06A-8D5C-4AD2-A423-579CABE0CE0C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86113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pPr rtl="0"/>
              <a:t>06/04/2024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pPr rtl="0"/>
              <a:t>06/04/2024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pPr rtl="0"/>
              <a:t>06/04/2024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ma 14">
            <a:extLst>
              <a:ext uri="{FF2B5EF4-FFF2-40B4-BE49-F238E27FC236}">
                <a16:creationId xmlns:a16="http://schemas.microsoft.com/office/drawing/2014/main" id="{AF082EE3-41AA-4817-A1CC-C33DDB8F675F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54C3E1-DF4A-489B-B80B-78A364F22649}" type="datetime1">
              <a:rPr lang="it-IT" noProof="0" smtClean="0"/>
              <a:pPr rtl="0"/>
              <a:t>06/04/2024</a:t>
            </a:fld>
            <a:endParaRPr lang="it-IT" noProof="0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C828D1E-96DA-4494-87E6-ED4F0B7269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22"/>
            <a:ext cx="12192000" cy="82383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9F2A8F5-3987-4B1E-9B6E-E6E09DA7FE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799" y="5906510"/>
            <a:ext cx="2211185" cy="82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ma 14">
            <a:extLst>
              <a:ext uri="{FF2B5EF4-FFF2-40B4-BE49-F238E27FC236}">
                <a16:creationId xmlns:a16="http://schemas.microsoft.com/office/drawing/2014/main" id="{D20796F3-5674-4AF5-9623-575731F82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pPr rtl="0"/>
              <a:t>06/04/2024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  <p:sldLayoutId id="2147483728" r:id="rId21"/>
    <p:sldLayoutId id="2147483763" r:id="rId22"/>
    <p:sldLayoutId id="2147483764" r:id="rId23"/>
    <p:sldLayoutId id="2147483766" r:id="rId2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ma 14">
            <a:extLst>
              <a:ext uri="{FF2B5EF4-FFF2-40B4-BE49-F238E27FC236}">
                <a16:creationId xmlns:a16="http://schemas.microsoft.com/office/drawing/2014/main" id="{D20796F3-5674-4AF5-9623-575731F82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pPr rtl="0"/>
              <a:t>06/04/2024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5043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  <p:sldLayoutId id="2147483746" r:id="rId17"/>
    <p:sldLayoutId id="2147483747" r:id="rId18"/>
    <p:sldLayoutId id="2147483748" r:id="rId19"/>
    <p:sldLayoutId id="2147483749" r:id="rId20"/>
    <p:sldLayoutId id="2147483765" r:id="rId2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F26B43"/>
          </p15:clr>
        </p15:guide>
        <p15:guide id="2" pos="688">
          <p15:clr>
            <a:srgbClr val="F26B43"/>
          </p15:clr>
        </p15:guide>
        <p15:guide id="3" pos="7038">
          <p15:clr>
            <a:srgbClr val="F26B43"/>
          </p15:clr>
        </p15:guide>
        <p15:guide id="4" orient="horz" pos="3702">
          <p15:clr>
            <a:srgbClr val="F26B43"/>
          </p15:clr>
        </p15:guide>
        <p15:guide id="5" orient="horz" pos="406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8FA675-4F31-4FF7-9D55-27F1DCFD06BC}" type="datetimeFigureOut">
              <a:rPr lang="it-IT" smtClean="0"/>
              <a:pPr/>
              <a:t>06/04/2024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3E06A-8D5C-4AD2-A423-579CABE0CE0C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70287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www.ncbi.nlm.nih.gov/core/lw/2.0/html/tileshop_pmc/tileshop_pmc_inline.html?title=Click%20on%20image%20to%20zoom&amp;p=PMC3&amp;id=10142118_nutrients-15-01907-g001.jpg" TargetMode="Externa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it/url?sa=i&amp;rct=j&amp;q=&amp;esrc=s&amp;frm=1&amp;source=images&amp;cd=&amp;cad=rja&amp;uact=8&amp;ved=0CAcQjRw&amp;url=http://ccjm.imng.com/cme/cme/article/the-protein-sparing-modified-fast-for-obese-patients-with-type-2-diabetes-what-to-expect/7b0fe1cb51a055a37083723445dd1b0b.html&amp;ei=wSTlVNHHB8TVPK2OgNgG&amp;bvm=bv.85970519,d.ZWU&amp;psig=AFQjCNHWIQC9EeqWVykbHfIpcfRNtjEERA&amp;ust=1424389071491467" TargetMode="Externa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Relationship Id="rId4" Type="http://schemas.openxmlformats.org/officeDocument/2006/relationships/image" Target="../media/image4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4.png"/><Relationship Id="rId5" Type="http://schemas.openxmlformats.org/officeDocument/2006/relationships/image" Target="../media/image45.png"/><Relationship Id="rId4" Type="http://schemas.openxmlformats.org/officeDocument/2006/relationships/image" Target="../media/image5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4.png"/><Relationship Id="rId5" Type="http://schemas.openxmlformats.org/officeDocument/2006/relationships/image" Target="../media/image45.png"/><Relationship Id="rId4" Type="http://schemas.openxmlformats.org/officeDocument/2006/relationships/image" Target="../media/image5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3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1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it-IT" sz="4800" dirty="0" smtClean="0">
                <a:solidFill>
                  <a:srgbClr val="4A66AC"/>
                </a:solidFill>
              </a:rPr>
              <a:t>DIETE A BASSO CONTENUTO ENERGETICO</a:t>
            </a:r>
            <a:br>
              <a:rPr lang="it-IT" sz="4800" dirty="0" smtClean="0">
                <a:solidFill>
                  <a:srgbClr val="4A66AC"/>
                </a:solidFill>
              </a:rPr>
            </a:br>
            <a:r>
              <a:rPr lang="it-IT" sz="4800" dirty="0" smtClean="0">
                <a:solidFill>
                  <a:srgbClr val="4A66AC"/>
                </a:solidFill>
              </a:rPr>
              <a:t>DIETA CHETOGENICA </a:t>
            </a:r>
            <a:endParaRPr lang="it-IT" sz="4800" dirty="0"/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91A9603A-D223-47EF-B35B-86424F3280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lvl="0" algn="ctr">
              <a:buClr>
                <a:srgbClr val="4A66AC"/>
              </a:buClr>
              <a:defRPr/>
            </a:pPr>
            <a:r>
              <a:rPr lang="it-IT" sz="1800" b="1" dirty="0" smtClean="0">
                <a:solidFill>
                  <a:srgbClr val="DF17AB"/>
                </a:solidFill>
              </a:rPr>
              <a:t>MARIA GRAZIA CARBONELLI</a:t>
            </a:r>
          </a:p>
          <a:p>
            <a:pPr lvl="0" algn="ctr">
              <a:buClr>
                <a:srgbClr val="4A66AC"/>
              </a:buClr>
              <a:defRPr/>
            </a:pPr>
            <a:r>
              <a:rPr lang="it-IT" sz="1600" b="1" dirty="0" smtClean="0">
                <a:solidFill>
                  <a:srgbClr val="DF17AB"/>
                </a:solidFill>
              </a:rPr>
              <a:t>DIR. UO DIETOLOGIA E NUTRIZIONE</a:t>
            </a:r>
          </a:p>
          <a:p>
            <a:pPr lvl="0" algn="ctr">
              <a:buClr>
                <a:srgbClr val="4A66AC"/>
              </a:buClr>
              <a:defRPr/>
            </a:pPr>
            <a:r>
              <a:rPr lang="it-IT" sz="1600" b="1" dirty="0" smtClean="0">
                <a:solidFill>
                  <a:srgbClr val="DF17AB"/>
                </a:solidFill>
              </a:rPr>
              <a:t>AZIENDA OSPEDALIERA SAN CAMILLO FORLANINI </a:t>
            </a:r>
          </a:p>
          <a:p>
            <a:pPr lvl="0" algn="ctr">
              <a:buClr>
                <a:srgbClr val="4A66AC"/>
              </a:buClr>
              <a:defRPr/>
            </a:pPr>
            <a:r>
              <a:rPr lang="it-IT" sz="1600" b="1" dirty="0" smtClean="0">
                <a:solidFill>
                  <a:srgbClr val="DF17AB"/>
                </a:solidFill>
              </a:rPr>
              <a:t>ROMA </a:t>
            </a:r>
          </a:p>
          <a:p>
            <a:pPr lvl="0" algn="ctr">
              <a:buClr>
                <a:srgbClr val="4A66AC"/>
              </a:buClr>
              <a:defRPr/>
            </a:pPr>
            <a:r>
              <a:rPr lang="it-IT" sz="1400" b="1" dirty="0" smtClean="0">
                <a:solidFill>
                  <a:srgbClr val="DF17AB"/>
                </a:solidFill>
              </a:rPr>
              <a:t>Consigliere Fondazione </a:t>
            </a:r>
            <a:r>
              <a:rPr lang="it-IT" sz="1400" b="1" dirty="0" err="1" smtClean="0">
                <a:solidFill>
                  <a:srgbClr val="DF17AB"/>
                </a:solidFill>
              </a:rPr>
              <a:t>Sicob</a:t>
            </a:r>
            <a:endParaRPr lang="it-IT" sz="1400" b="1" dirty="0">
              <a:solidFill>
                <a:srgbClr val="DF17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4"/>
          <p:cNvSpPr>
            <a:spLocks noGrp="1"/>
          </p:cNvSpPr>
          <p:nvPr>
            <p:ph type="title" idx="4294967295"/>
          </p:nvPr>
        </p:nvSpPr>
        <p:spPr>
          <a:xfrm>
            <a:off x="0" y="1603375"/>
            <a:ext cx="12192000" cy="563563"/>
          </a:xfrm>
        </p:spPr>
        <p:txBody>
          <a:bodyPr>
            <a:normAutofit/>
          </a:bodyPr>
          <a:lstStyle/>
          <a:p>
            <a:pPr algn="ctr"/>
            <a:r>
              <a:rPr altLang="it-IT" sz="3200" dirty="0">
                <a:solidFill>
                  <a:srgbClr val="E98B0D"/>
                </a:solidFill>
                <a:cs typeface="Calibri" pitchFamily="34" charset="0"/>
              </a:rPr>
              <a:t>Perdita di peso pre-</a:t>
            </a:r>
            <a:r>
              <a:rPr altLang="it-IT" sz="3200" dirty="0" err="1">
                <a:solidFill>
                  <a:srgbClr val="E98B0D"/>
                </a:solidFill>
                <a:cs typeface="Calibri" pitchFamily="34" charset="0"/>
              </a:rPr>
              <a:t>operatoria</a:t>
            </a:r>
            <a:endParaRPr altLang="it-IT" sz="3200" dirty="0">
              <a:solidFill>
                <a:srgbClr val="E98B0D"/>
              </a:solidFill>
              <a:cs typeface="Calibri" pitchFamily="34" charset="0"/>
            </a:endParaRPr>
          </a:p>
        </p:txBody>
      </p:sp>
      <p:sp>
        <p:nvSpPr>
          <p:cNvPr id="124931" name="Rectangle 5"/>
          <p:cNvSpPr>
            <a:spLocks noGrp="1"/>
          </p:cNvSpPr>
          <p:nvPr>
            <p:ph type="body" idx="4294967295"/>
          </p:nvPr>
        </p:nvSpPr>
        <p:spPr>
          <a:xfrm>
            <a:off x="677334" y="2806361"/>
            <a:ext cx="10837333" cy="121602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altLang="it-IT" sz="2400" dirty="0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La </a:t>
            </a:r>
            <a:r>
              <a:rPr altLang="it-IT" sz="2400" dirty="0" err="1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perdita</a:t>
            </a:r>
            <a:r>
              <a:rPr altLang="it-IT" sz="2400" dirty="0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 di peso </a:t>
            </a:r>
            <a:r>
              <a:rPr altLang="it-IT" sz="2400" dirty="0" err="1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preoperatoria</a:t>
            </a:r>
            <a:r>
              <a:rPr altLang="it-IT" sz="2400" dirty="0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 è </a:t>
            </a:r>
            <a:r>
              <a:rPr altLang="it-IT" sz="2400" dirty="0" err="1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indicativa</a:t>
            </a:r>
            <a:r>
              <a:rPr altLang="it-IT" sz="2400" dirty="0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 </a:t>
            </a:r>
            <a:r>
              <a:rPr altLang="it-IT" sz="2400" dirty="0" err="1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della</a:t>
            </a:r>
            <a:r>
              <a:rPr altLang="it-IT" sz="2400" dirty="0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 </a:t>
            </a:r>
            <a:r>
              <a:rPr altLang="it-IT" sz="2400" dirty="0" err="1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capacità</a:t>
            </a:r>
            <a:r>
              <a:rPr altLang="it-IT" sz="2400" dirty="0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 del </a:t>
            </a:r>
            <a:r>
              <a:rPr altLang="it-IT" sz="2400" dirty="0" err="1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paziente</a:t>
            </a:r>
            <a:r>
              <a:rPr altLang="it-IT" sz="2400" dirty="0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 a </a:t>
            </a:r>
            <a:r>
              <a:rPr altLang="it-IT" sz="2400" dirty="0" err="1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rispettare</a:t>
            </a:r>
            <a:r>
              <a:rPr altLang="it-IT" sz="2400" dirty="0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 </a:t>
            </a:r>
            <a:r>
              <a:rPr altLang="it-IT" sz="2400" dirty="0" err="1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regimi</a:t>
            </a:r>
            <a:r>
              <a:rPr altLang="it-IT" sz="2400" dirty="0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 </a:t>
            </a:r>
            <a:r>
              <a:rPr altLang="it-IT" sz="2400" dirty="0" err="1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dietetici</a:t>
            </a:r>
            <a:r>
              <a:rPr altLang="it-IT" sz="2400" dirty="0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 post </a:t>
            </a:r>
            <a:r>
              <a:rPr altLang="it-IT" sz="2400" dirty="0" err="1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operatori</a:t>
            </a:r>
            <a:r>
              <a:rPr altLang="it-IT" sz="2400" dirty="0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altLang="it-IT" sz="2400" dirty="0" err="1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Può</a:t>
            </a:r>
            <a:r>
              <a:rPr altLang="it-IT" sz="2400" dirty="0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 </a:t>
            </a:r>
            <a:r>
              <a:rPr altLang="it-IT" sz="2400" dirty="0" err="1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aiutare</a:t>
            </a:r>
            <a:r>
              <a:rPr altLang="it-IT" sz="2400" dirty="0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 </a:t>
            </a:r>
            <a:r>
              <a:rPr altLang="it-IT" sz="2400" dirty="0" err="1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nella</a:t>
            </a:r>
            <a:r>
              <a:rPr altLang="it-IT" sz="2400" dirty="0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 </a:t>
            </a:r>
            <a:r>
              <a:rPr altLang="it-IT" sz="2400" dirty="0" err="1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scelta</a:t>
            </a:r>
            <a:r>
              <a:rPr altLang="it-IT" sz="2400" dirty="0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 </a:t>
            </a:r>
            <a:r>
              <a:rPr altLang="it-IT" sz="2400" dirty="0" err="1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dell</a:t>
            </a:r>
            <a:r>
              <a:rPr altLang="ja-JP" sz="2400" dirty="0" err="1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'intervento</a:t>
            </a:r>
            <a:r>
              <a:rPr altLang="ja-JP" sz="2400" dirty="0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  </a:t>
            </a:r>
          </a:p>
          <a:p>
            <a:pPr>
              <a:lnSpc>
                <a:spcPct val="90000"/>
              </a:lnSpc>
            </a:pPr>
            <a:r>
              <a:rPr altLang="it-IT" sz="2400" dirty="0" err="1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Può</a:t>
            </a:r>
            <a:r>
              <a:rPr altLang="it-IT" sz="2400" dirty="0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 </a:t>
            </a:r>
            <a:r>
              <a:rPr altLang="it-IT" sz="2400" dirty="0" err="1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essere</a:t>
            </a:r>
            <a:r>
              <a:rPr altLang="it-IT" sz="2400" dirty="0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 un </a:t>
            </a:r>
            <a:r>
              <a:rPr altLang="it-IT" sz="2400" dirty="0" err="1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predittore</a:t>
            </a:r>
            <a:r>
              <a:rPr altLang="it-IT" sz="2400" dirty="0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 per il </a:t>
            </a:r>
            <a:r>
              <a:rPr altLang="it-IT" sz="2400" dirty="0" err="1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successo</a:t>
            </a:r>
            <a:r>
              <a:rPr altLang="it-IT" sz="2400" dirty="0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 a </a:t>
            </a:r>
            <a:r>
              <a:rPr altLang="it-IT" sz="2400" dirty="0" err="1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lungo</a:t>
            </a:r>
            <a:r>
              <a:rPr altLang="it-IT" sz="2400" dirty="0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 </a:t>
            </a:r>
            <a:r>
              <a:rPr altLang="it-IT" sz="2400" dirty="0" err="1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termine</a:t>
            </a:r>
            <a:endParaRPr altLang="it-IT" sz="2400" dirty="0">
              <a:solidFill>
                <a:srgbClr val="003773"/>
              </a:solidFill>
              <a:latin typeface="Trebuchet MS" pitchFamily="34" charset="0"/>
              <a:cs typeface="Calibri" pitchFamily="34" charset="0"/>
            </a:endParaRPr>
          </a:p>
        </p:txBody>
      </p:sp>
      <p:pic>
        <p:nvPicPr>
          <p:cNvPr id="12493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86567" y="5301605"/>
            <a:ext cx="7018867" cy="1460174"/>
          </a:xfrm>
        </p:spPr>
      </p:pic>
      <p:sp>
        <p:nvSpPr>
          <p:cNvPr id="124933" name="Segnaposto numero diapositiva 5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3155BF5-2E6D-49C3-AF55-4C49F07D8001}" type="slidenum">
              <a:rPr lang="it-IT" altLang="it-IT">
                <a:cs typeface="Calibri" pitchFamily="34" charset="0"/>
              </a:rPr>
              <a:pPr/>
              <a:t>10</a:t>
            </a:fld>
            <a:r>
              <a:rPr lang="it-IT" altLang="it-IT" sz="1200">
                <a:solidFill>
                  <a:srgbClr val="DCE6F2"/>
                </a:solidFill>
                <a:cs typeface="Calibri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92101" y="3575347"/>
            <a:ext cx="6540500" cy="2487612"/>
          </a:xfrm>
        </p:spPr>
      </p:pic>
      <p:pic>
        <p:nvPicPr>
          <p:cNvPr id="12595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87117" y="4056063"/>
            <a:ext cx="4900083" cy="117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6" name="Picture 2"/>
          <p:cNvPicPr>
            <a:picLocks noGrp="1" noChangeAspect="1" noChangeArrowheads="1"/>
          </p:cNvPicPr>
          <p:nvPr>
            <p:ph type="title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944508" y="2132014"/>
            <a:ext cx="5867400" cy="1570037"/>
          </a:xfrm>
        </p:spPr>
      </p:pic>
      <p:sp>
        <p:nvSpPr>
          <p:cNvPr id="125957" name="Oval 6"/>
          <p:cNvSpPr>
            <a:spLocks noChangeArrowheads="1"/>
          </p:cNvSpPr>
          <p:nvPr/>
        </p:nvSpPr>
        <p:spPr bwMode="auto">
          <a:xfrm>
            <a:off x="3340100" y="4464051"/>
            <a:ext cx="1568451" cy="1698625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it-IT" altLang="it-IT">
              <a:solidFill>
                <a:srgbClr val="000000"/>
              </a:solidFill>
              <a:cs typeface="Calibri" pitchFamily="34" charset="0"/>
            </a:endParaRPr>
          </a:p>
        </p:txBody>
      </p:sp>
      <p:sp>
        <p:nvSpPr>
          <p:cNvPr id="125958" name="Text Box 8"/>
          <p:cNvSpPr txBox="1">
            <a:spLocks noChangeArrowheads="1"/>
          </p:cNvSpPr>
          <p:nvPr/>
        </p:nvSpPr>
        <p:spPr bwMode="auto">
          <a:xfrm>
            <a:off x="7188200" y="5526088"/>
            <a:ext cx="302172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it-IT" altLang="it-IT" sz="2000" dirty="0">
                <a:solidFill>
                  <a:srgbClr val="C00000"/>
                </a:solidFill>
                <a:latin typeface="Trebuchet MS" pitchFamily="34" charset="0"/>
                <a:cs typeface="Calibri" pitchFamily="34" charset="0"/>
              </a:rPr>
              <a:t>FENOMENO ULTIMA CENA</a:t>
            </a:r>
          </a:p>
        </p:txBody>
      </p:sp>
      <p:sp>
        <p:nvSpPr>
          <p:cNvPr id="125959" name="Rectangle 4"/>
          <p:cNvSpPr txBox="1">
            <a:spLocks/>
          </p:cNvSpPr>
          <p:nvPr/>
        </p:nvSpPr>
        <p:spPr bwMode="auto">
          <a:xfrm>
            <a:off x="0" y="1066416"/>
            <a:ext cx="121920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defTabSz="314325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it-IT" sz="2800" dirty="0">
                <a:solidFill>
                  <a:srgbClr val="E98B0D"/>
                </a:solidFill>
                <a:latin typeface="Trebuchet MS" pitchFamily="34" charset="0"/>
                <a:cs typeface="Calibri" pitchFamily="34" charset="0"/>
              </a:rPr>
              <a:t>PERDITA </a:t>
            </a:r>
            <a:r>
              <a:rPr lang="it-IT" altLang="it-IT" sz="2800" dirty="0" err="1">
                <a:solidFill>
                  <a:srgbClr val="E98B0D"/>
                </a:solidFill>
                <a:latin typeface="Trebuchet MS" pitchFamily="34" charset="0"/>
                <a:cs typeface="Calibri" pitchFamily="34" charset="0"/>
              </a:rPr>
              <a:t>DI</a:t>
            </a:r>
            <a:r>
              <a:rPr lang="it-IT" altLang="it-IT" sz="2800" dirty="0">
                <a:solidFill>
                  <a:srgbClr val="E98B0D"/>
                </a:solidFill>
                <a:latin typeface="Trebuchet MS" pitchFamily="34" charset="0"/>
                <a:cs typeface="Calibri" pitchFamily="34" charset="0"/>
              </a:rPr>
              <a:t> PESO PRE-OPERATORIA</a:t>
            </a:r>
          </a:p>
        </p:txBody>
      </p:sp>
      <p:sp>
        <p:nvSpPr>
          <p:cNvPr id="125960" name="Segnaposto numero diapositiva 9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A75C0F2-3265-45CA-9344-2492FFFEEF49}" type="slidenum">
              <a:rPr lang="it-IT" altLang="it-IT">
                <a:cs typeface="Calibri" pitchFamily="34" charset="0"/>
              </a:rPr>
              <a:pPr/>
              <a:t>11</a:t>
            </a:fld>
            <a:r>
              <a:rPr lang="it-IT" altLang="it-IT" sz="1200">
                <a:solidFill>
                  <a:srgbClr val="DCE6F2"/>
                </a:solidFill>
                <a:cs typeface="Calibri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/>
          </p:cNvSpPr>
          <p:nvPr>
            <p:ph type="title" idx="4294967295"/>
          </p:nvPr>
        </p:nvSpPr>
        <p:spPr>
          <a:xfrm>
            <a:off x="0" y="1793876"/>
            <a:ext cx="12192000" cy="893763"/>
          </a:xfrm>
        </p:spPr>
        <p:txBody>
          <a:bodyPr/>
          <a:lstStyle/>
          <a:p>
            <a:pPr algn="ctr"/>
            <a:r>
              <a:rPr lang="it-IT" altLang="it-IT" sz="2500" dirty="0">
                <a:solidFill>
                  <a:srgbClr val="E98B0D"/>
                </a:solidFill>
                <a:latin typeface="Trebuchet MS" pitchFamily="34" charset="0"/>
                <a:cs typeface="Calibri" pitchFamily="34" charset="0"/>
              </a:rPr>
              <a:t>RIDUZIONE DEL RISCHIO ANESTESIOLOGICO</a:t>
            </a:r>
          </a:p>
        </p:txBody>
      </p:sp>
      <p:sp>
        <p:nvSpPr>
          <p:cNvPr id="130051" name="Rectangle 3"/>
          <p:cNvSpPr>
            <a:spLocks noGrp="1"/>
          </p:cNvSpPr>
          <p:nvPr>
            <p:ph type="body" idx="4294967295"/>
          </p:nvPr>
        </p:nvSpPr>
        <p:spPr>
          <a:xfrm>
            <a:off x="889000" y="3314700"/>
            <a:ext cx="10414000" cy="1912938"/>
          </a:xfrm>
        </p:spPr>
        <p:txBody>
          <a:bodyPr>
            <a:noAutofit/>
          </a:bodyPr>
          <a:lstStyle/>
          <a:p>
            <a:r>
              <a:rPr altLang="it-IT">
                <a:solidFill>
                  <a:srgbClr val="003773"/>
                </a:solidFill>
                <a:cs typeface="Calibri" pitchFamily="34" charset="0"/>
              </a:rPr>
              <a:t>Miglioramento della dinamica respiratoria</a:t>
            </a:r>
          </a:p>
          <a:p>
            <a:r>
              <a:rPr altLang="it-IT">
                <a:solidFill>
                  <a:srgbClr val="003773"/>
                </a:solidFill>
                <a:cs typeface="Calibri" pitchFamily="34" charset="0"/>
              </a:rPr>
              <a:t>Riduzione dei fenomeni apnoici</a:t>
            </a:r>
          </a:p>
          <a:p>
            <a:r>
              <a:rPr altLang="it-IT">
                <a:solidFill>
                  <a:srgbClr val="003773"/>
                </a:solidFill>
                <a:cs typeface="Calibri" pitchFamily="34" charset="0"/>
              </a:rPr>
              <a:t>Allargamento dei diametri delle vie aeree superiori</a:t>
            </a:r>
          </a:p>
          <a:p>
            <a:r>
              <a:rPr altLang="it-IT">
                <a:solidFill>
                  <a:srgbClr val="003773"/>
                </a:solidFill>
                <a:cs typeface="Calibri" pitchFamily="34" charset="0"/>
              </a:rPr>
              <a:t>Riduzione accumulo di tessuto adiposo viscerale </a:t>
            </a:r>
          </a:p>
          <a:p>
            <a:r>
              <a:rPr altLang="it-IT">
                <a:solidFill>
                  <a:srgbClr val="003773"/>
                </a:solidFill>
                <a:cs typeface="Calibri" pitchFamily="34" charset="0"/>
              </a:rPr>
              <a:t>Riduzione delle dimensioni epatiche  </a:t>
            </a:r>
          </a:p>
        </p:txBody>
      </p:sp>
      <p:sp>
        <p:nvSpPr>
          <p:cNvPr id="130052" name="Segnaposto numero diapositiva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AE837B8-1CF1-4C72-803F-46203A09B8B8}" type="slidenum">
              <a:rPr lang="it-IT" altLang="it-IT">
                <a:cs typeface="Calibri" pitchFamily="34" charset="0"/>
              </a:rPr>
              <a:pPr/>
              <a:t>12</a:t>
            </a:fld>
            <a:r>
              <a:rPr lang="it-IT" altLang="it-IT" sz="1200">
                <a:solidFill>
                  <a:srgbClr val="DCE6F2"/>
                </a:solidFill>
                <a:cs typeface="Calibri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267"/>
          <p:cNvSpPr>
            <a:spLocks noChangeArrowheads="1"/>
          </p:cNvSpPr>
          <p:nvPr/>
        </p:nvSpPr>
        <p:spPr bwMode="auto">
          <a:xfrm>
            <a:off x="1524000" y="188640"/>
            <a:ext cx="910850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600" b="1" i="0" u="none" strike="noStrike" kern="1200" cap="none" spc="0" normalizeH="0" baseline="0" noProof="0" dirty="0">
                <a:ln>
                  <a:noFill/>
                </a:ln>
                <a:solidFill>
                  <a:srgbClr val="E98B0D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IMPORTANZA DELLA PERDITA DI PESO PRIMA DELL’INTERVENTO</a:t>
            </a:r>
          </a:p>
        </p:txBody>
      </p:sp>
      <p:sp>
        <p:nvSpPr>
          <p:cNvPr id="2" name="Rettangolo 1"/>
          <p:cNvSpPr/>
          <p:nvPr/>
        </p:nvSpPr>
        <p:spPr>
          <a:xfrm>
            <a:off x="2135560" y="2204865"/>
            <a:ext cx="8064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Il calo ponderale preoperatorio induce la riduzione del volume epatico, in particolare del lobo sinistro, facilitando la visualizzazione dello stomaco,  della giunzione esofago-gastrica e della zona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retroesofagea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, agevolando l’atto chirurgico (Linee Guida AACE). </a:t>
            </a:r>
          </a:p>
        </p:txBody>
      </p:sp>
      <p:sp>
        <p:nvSpPr>
          <p:cNvPr id="9" name="Rettangolo 8"/>
          <p:cNvSpPr/>
          <p:nvPr/>
        </p:nvSpPr>
        <p:spPr>
          <a:xfrm>
            <a:off x="2135560" y="4221088"/>
            <a:ext cx="80648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Circa un mese prima dell’intervento, il paziente deve sottoporsi una rivalutazione antropometrica, associata alla proposta di uno schema alimentare scelto ad hoc dal</a:t>
            </a: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Team Nutrizionale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in relazione alle caratteristiche del paziente (età, grado di obesità, presenza di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comorbidità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, </a:t>
            </a:r>
            <a:r>
              <a:rPr kumimoji="0" lang="it-IT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compliance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): LCD, VLCD, VLCKD,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etc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815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itolo 1"/>
          <p:cNvSpPr>
            <a:spLocks noGrp="1"/>
          </p:cNvSpPr>
          <p:nvPr>
            <p:ph type="title" idx="4294967295"/>
          </p:nvPr>
        </p:nvSpPr>
        <p:spPr>
          <a:xfrm>
            <a:off x="0" y="1476376"/>
            <a:ext cx="12192000" cy="428625"/>
          </a:xfrm>
        </p:spPr>
        <p:txBody>
          <a:bodyPr>
            <a:noAutofit/>
          </a:bodyPr>
          <a:lstStyle/>
          <a:p>
            <a:pPr algn="ctr"/>
            <a:r>
              <a:rPr altLang="it-IT" sz="2800">
                <a:solidFill>
                  <a:srgbClr val="E98B0D"/>
                </a:solidFill>
                <a:cs typeface="Calibri" pitchFamily="34" charset="0"/>
              </a:rPr>
              <a:t>NAFLD</a:t>
            </a:r>
          </a:p>
        </p:txBody>
      </p:sp>
      <p:pic>
        <p:nvPicPr>
          <p:cNvPr id="13107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42533" y="3082925"/>
            <a:ext cx="8909051" cy="3221038"/>
          </a:xfrm>
        </p:spPr>
      </p:pic>
      <p:pic>
        <p:nvPicPr>
          <p:cNvPr id="13107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0967" y="1878014"/>
            <a:ext cx="7730067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77" name="Segnaposto numero diapositiva 5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F5E41AC-7C2E-4FD6-8FA9-267497FCECEC}" type="slidenum">
              <a:rPr lang="it-IT" altLang="it-IT">
                <a:cs typeface="Calibri" pitchFamily="34" charset="0"/>
              </a:rPr>
              <a:pPr/>
              <a:t>14</a:t>
            </a:fld>
            <a:r>
              <a:rPr lang="it-IT" altLang="it-IT" sz="1200">
                <a:solidFill>
                  <a:srgbClr val="DCE6F2"/>
                </a:solidFill>
                <a:cs typeface="Calibri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97985" y="3111868"/>
            <a:ext cx="5151967" cy="2804267"/>
          </a:xfrm>
        </p:spPr>
      </p:pic>
      <p:pic>
        <p:nvPicPr>
          <p:cNvPr id="133123" name="Picture 2"/>
          <p:cNvPicPr>
            <a:picLocks noGrp="1" noChangeAspect="1" noChangeArrowheads="1"/>
          </p:cNvPicPr>
          <p:nvPr>
            <p:ph type="title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09191" y="1837596"/>
            <a:ext cx="6080859" cy="1080847"/>
          </a:xfrm>
        </p:spPr>
      </p:pic>
      <p:pic>
        <p:nvPicPr>
          <p:cNvPr id="13312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9811" y="3103085"/>
            <a:ext cx="4364567" cy="281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25" name="Titolo 1"/>
          <p:cNvSpPr txBox="1">
            <a:spLocks/>
          </p:cNvSpPr>
          <p:nvPr/>
        </p:nvSpPr>
        <p:spPr bwMode="auto">
          <a:xfrm>
            <a:off x="0" y="783617"/>
            <a:ext cx="12192000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defTabSz="314325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it-IT" sz="2500" dirty="0">
                <a:solidFill>
                  <a:srgbClr val="E98B0D"/>
                </a:solidFill>
                <a:latin typeface="Trebuchet MS" pitchFamily="34" charset="0"/>
                <a:cs typeface="Calibri" pitchFamily="34" charset="0"/>
              </a:rPr>
              <a:t>NAFLD E RISCHIO CARDIOVASCOLARE</a:t>
            </a:r>
          </a:p>
        </p:txBody>
      </p:sp>
      <p:sp>
        <p:nvSpPr>
          <p:cNvPr id="133126" name="Segnaposto numero diapositiva 6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74A8B4A-FC5A-4BEC-8EB2-CB1F495E058A}" type="slidenum">
              <a:rPr lang="it-IT" altLang="it-IT">
                <a:cs typeface="Calibri" pitchFamily="34" charset="0"/>
              </a:rPr>
              <a:pPr/>
              <a:t>15</a:t>
            </a:fld>
            <a:r>
              <a:rPr lang="it-IT" altLang="it-IT" sz="1200">
                <a:solidFill>
                  <a:srgbClr val="DCE6F2"/>
                </a:solidFill>
                <a:cs typeface="Calibri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>
            <a:grpSpLocks/>
          </p:cNvGrpSpPr>
          <p:nvPr/>
        </p:nvGrpSpPr>
        <p:grpSpPr bwMode="auto">
          <a:xfrm>
            <a:off x="1274233" y="1619713"/>
            <a:ext cx="10363200" cy="4298950"/>
            <a:chOff x="955675" y="1123950"/>
            <a:chExt cx="7772400" cy="4781550"/>
          </a:xfrm>
        </p:grpSpPr>
        <p:pic>
          <p:nvPicPr>
            <p:cNvPr id="140295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76325" y="1371600"/>
              <a:ext cx="7110413" cy="453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0296" name="Rectangle 2"/>
            <p:cNvSpPr>
              <a:spLocks noChangeArrowheads="1"/>
            </p:cNvSpPr>
            <p:nvPr/>
          </p:nvSpPr>
          <p:spPr bwMode="auto">
            <a:xfrm>
              <a:off x="955675" y="1123950"/>
              <a:ext cx="77724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/>
              <a:r>
                <a:rPr lang="en-GB" altLang="it-IT" sz="2000" b="1">
                  <a:solidFill>
                    <a:schemeClr val="bg1"/>
                  </a:solidFill>
                  <a:latin typeface="Trebuchet MS" pitchFamily="34" charset="0"/>
                  <a:cs typeface="Calibri" pitchFamily="34" charset="0"/>
                </a:rPr>
                <a:t>~10% Weight loss = ~30% Visceral</a:t>
              </a:r>
              <a:br>
                <a:rPr lang="en-GB" altLang="it-IT" sz="2000" b="1">
                  <a:solidFill>
                    <a:schemeClr val="bg1"/>
                  </a:solidFill>
                  <a:latin typeface="Trebuchet MS" pitchFamily="34" charset="0"/>
                  <a:cs typeface="Calibri" pitchFamily="34" charset="0"/>
                </a:rPr>
              </a:br>
              <a:r>
                <a:rPr lang="en-GB" altLang="it-IT" sz="2000" b="1">
                  <a:solidFill>
                    <a:schemeClr val="bg1"/>
                  </a:solidFill>
                  <a:latin typeface="Trebuchet MS" pitchFamily="34" charset="0"/>
                  <a:cs typeface="Calibri" pitchFamily="34" charset="0"/>
                </a:rPr>
                <a:t>adipose tissue loss</a:t>
              </a:r>
            </a:p>
          </p:txBody>
        </p:sp>
      </p:grpSp>
      <p:sp>
        <p:nvSpPr>
          <p:cNvPr id="140291" name="Titolo 3"/>
          <p:cNvSpPr txBox="1">
            <a:spLocks/>
          </p:cNvSpPr>
          <p:nvPr/>
        </p:nvSpPr>
        <p:spPr bwMode="auto">
          <a:xfrm>
            <a:off x="0" y="981023"/>
            <a:ext cx="121920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defTabSz="314325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it-IT" dirty="0">
                <a:solidFill>
                  <a:srgbClr val="E98B0D"/>
                </a:solidFill>
                <a:latin typeface="Trebuchet MS" pitchFamily="34" charset="0"/>
                <a:cs typeface="Calibri" pitchFamily="34" charset="0"/>
              </a:rPr>
              <a:t>PERDITA </a:t>
            </a:r>
            <a:r>
              <a:rPr lang="it-IT" altLang="it-IT" dirty="0" err="1">
                <a:solidFill>
                  <a:srgbClr val="E98B0D"/>
                </a:solidFill>
                <a:latin typeface="Trebuchet MS" pitchFamily="34" charset="0"/>
                <a:cs typeface="Calibri" pitchFamily="34" charset="0"/>
              </a:rPr>
              <a:t>DI</a:t>
            </a:r>
            <a:r>
              <a:rPr lang="it-IT" altLang="it-IT" dirty="0">
                <a:solidFill>
                  <a:srgbClr val="E98B0D"/>
                </a:solidFill>
                <a:latin typeface="Trebuchet MS" pitchFamily="34" charset="0"/>
                <a:cs typeface="Calibri" pitchFamily="34" charset="0"/>
              </a:rPr>
              <a:t> PESO E GRASSO VISCERALE</a:t>
            </a:r>
          </a:p>
        </p:txBody>
      </p:sp>
      <p:sp>
        <p:nvSpPr>
          <p:cNvPr id="140292" name="Segnaposto numero diapositiva 5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98183D0-794A-487A-9443-7C96BEF30BD1}" type="slidenum">
              <a:rPr lang="it-IT" altLang="it-IT">
                <a:cs typeface="Calibri" pitchFamily="34" charset="0"/>
              </a:rPr>
              <a:pPr/>
              <a:t>16</a:t>
            </a:fld>
            <a:r>
              <a:rPr lang="it-IT" altLang="it-IT" sz="1200">
                <a:solidFill>
                  <a:srgbClr val="DCE6F2"/>
                </a:solidFill>
                <a:cs typeface="Calibri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ChangeArrowheads="1"/>
          </p:cNvSpPr>
          <p:nvPr/>
        </p:nvSpPr>
        <p:spPr bwMode="auto">
          <a:xfrm>
            <a:off x="1" y="2998788"/>
            <a:ext cx="31115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it-IT" altLang="it-IT" sz="1800" b="1" u="sng" dirty="0">
                <a:solidFill>
                  <a:srgbClr val="003773"/>
                </a:solidFill>
                <a:latin typeface="Trebuchet MS" pitchFamily="34" charset="0"/>
                <a:cs typeface="Times New Roman" pitchFamily="18" charset="0"/>
              </a:rPr>
              <a:t>Campione T0 </a:t>
            </a:r>
          </a:p>
          <a:p>
            <a:pPr algn="ctr"/>
            <a:r>
              <a:rPr lang="it-IT" altLang="it-IT" sz="1800" b="1" u="sng" dirty="0">
                <a:solidFill>
                  <a:srgbClr val="003773"/>
                </a:solidFill>
                <a:latin typeface="Trebuchet MS" pitchFamily="34" charset="0"/>
                <a:cs typeface="Times New Roman" pitchFamily="18" charset="0"/>
              </a:rPr>
              <a:t>( N=50)  </a:t>
            </a:r>
            <a:endParaRPr lang="it-IT" altLang="it-IT" sz="1800" dirty="0">
              <a:solidFill>
                <a:srgbClr val="003773"/>
              </a:solidFill>
              <a:latin typeface="Trebuchet MS" pitchFamily="34" charset="0"/>
              <a:cs typeface="Times New Roman" pitchFamily="18" charset="0"/>
            </a:endParaRPr>
          </a:p>
        </p:txBody>
      </p:sp>
      <p:graphicFrame>
        <p:nvGraphicFramePr>
          <p:cNvPr id="691257" name="Group 57"/>
          <p:cNvGraphicFramePr>
            <a:graphicFrameLocks noGrp="1"/>
          </p:cNvGraphicFramePr>
          <p:nvPr/>
        </p:nvGraphicFramePr>
        <p:xfrm>
          <a:off x="3289301" y="2067923"/>
          <a:ext cx="6114137" cy="414512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32255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85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0142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/>
                          <a:cs typeface="Trebuchet MS"/>
                        </a:rPr>
                        <a:t>Parametri </a:t>
                      </a:r>
                      <a:endParaRPr kumimoji="0" lang="it-IT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marL="121920" marR="121920" marT="45715" marB="45715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/>
                          <a:cs typeface="Trebuchet MS"/>
                        </a:rPr>
                        <a:t>Media ±deviazione standard</a:t>
                      </a:r>
                      <a:endParaRPr kumimoji="0" lang="it-IT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marL="121920" marR="121920" marT="45715" marB="45715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842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/>
                          <a:cs typeface="Trebuchet MS"/>
                        </a:rPr>
                        <a:t>Età (anni) </a:t>
                      </a:r>
                      <a:endParaRPr kumimoji="0" lang="it-IT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marL="121920" marR="121920" marT="45715" marB="45715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/>
                          <a:cs typeface="Trebuchet MS"/>
                        </a:rPr>
                        <a:t>41,72±11,09</a:t>
                      </a:r>
                      <a:endParaRPr kumimoji="0" lang="it-IT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marL="121920" marR="121920" marT="45715" marB="45715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842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/>
                          <a:cs typeface="Trebuchet MS"/>
                        </a:rPr>
                        <a:t>Peso Corporeo (Kg) </a:t>
                      </a:r>
                      <a:endParaRPr kumimoji="0" lang="it-IT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marL="121920" marR="121920" marT="45715" marB="45715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/>
                          <a:cs typeface="Trebuchet MS"/>
                        </a:rPr>
                        <a:t>131,45±26,39</a:t>
                      </a:r>
                      <a:endParaRPr kumimoji="0" lang="it-IT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marL="121920" marR="121920" marT="45715" marB="45715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842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/>
                          <a:cs typeface="Trebuchet MS"/>
                        </a:rPr>
                        <a:t>BMI (Kg/m2) </a:t>
                      </a:r>
                      <a:endParaRPr kumimoji="0" lang="it-IT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marL="121920" marR="121920" marT="45715" marB="45715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/>
                          <a:cs typeface="Trebuchet MS"/>
                        </a:rPr>
                        <a:t>46,84±8,87</a:t>
                      </a:r>
                      <a:endParaRPr kumimoji="0" lang="it-IT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marL="121920" marR="121920" marT="45715" marB="45715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42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/>
                          <a:cs typeface="Trebuchet MS"/>
                        </a:rPr>
                        <a:t>Trigliceridi (mg/dl) </a:t>
                      </a:r>
                      <a:endParaRPr kumimoji="0" lang="it-IT" sz="11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marL="121920" marR="121920" marT="45715" marB="45715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/>
                          <a:cs typeface="Trebuchet MS"/>
                        </a:rPr>
                        <a:t>156,54±71,26</a:t>
                      </a:r>
                      <a:endParaRPr kumimoji="0" lang="it-IT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marL="121920" marR="121920" marT="45715" marB="45715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7842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/>
                          <a:cs typeface="Trebuchet MS"/>
                        </a:rPr>
                        <a:t>Colesterolo Totale (mg/dl) </a:t>
                      </a:r>
                      <a:endParaRPr kumimoji="0" lang="it-IT" sz="11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marL="121920" marR="121920" marT="45715" marB="45715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/>
                          <a:cs typeface="Trebuchet MS"/>
                        </a:rPr>
                        <a:t>203,36±40,80</a:t>
                      </a:r>
                      <a:endParaRPr kumimoji="0" lang="it-IT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marL="121920" marR="121920" marT="45715" marB="45715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7842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/>
                          <a:cs typeface="Trebuchet MS"/>
                        </a:rPr>
                        <a:t>HDL (mg/dl) </a:t>
                      </a:r>
                      <a:endParaRPr kumimoji="0" lang="it-IT" sz="11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marL="121920" marR="121920" marT="45715" marB="45715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/>
                          <a:cs typeface="Trebuchet MS"/>
                        </a:rPr>
                        <a:t>46,20±11,64</a:t>
                      </a:r>
                      <a:endParaRPr kumimoji="0" lang="it-IT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marL="121920" marR="121920" marT="45715" marB="45715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7842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/>
                          <a:cs typeface="Trebuchet MS"/>
                        </a:rPr>
                        <a:t>LDL (mg/dl) </a:t>
                      </a:r>
                      <a:endParaRPr kumimoji="0" lang="it-IT" sz="11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marL="121920" marR="121920" marT="45715" marB="45715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/>
                          <a:cs typeface="Trebuchet MS"/>
                        </a:rPr>
                        <a:t>129,70±34,85</a:t>
                      </a:r>
                      <a:endParaRPr kumimoji="0" lang="it-IT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marL="121920" marR="121920" marT="45715" marB="45715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7842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/>
                          <a:cs typeface="Trebuchet MS"/>
                        </a:rPr>
                        <a:t>Anamnesi (kcal)</a:t>
                      </a:r>
                      <a:endParaRPr kumimoji="0" lang="it-IT" sz="11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marL="121920" marR="121920" marT="45715" marB="45715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/>
                          <a:cs typeface="Trebuchet MS"/>
                        </a:rPr>
                        <a:t>2444,30±777,21</a:t>
                      </a:r>
                      <a:endParaRPr kumimoji="0" lang="it-IT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marL="121920" marR="121920" marT="45715" marB="45715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37842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/>
                          <a:cs typeface="Trebuchet MS"/>
                        </a:rPr>
                        <a:t>Dieta (kcal)</a:t>
                      </a:r>
                      <a:endParaRPr kumimoji="0" lang="it-IT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marL="121920" marR="121920" marT="45715" marB="45715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/>
                          <a:cs typeface="Trebuchet MS"/>
                        </a:rPr>
                        <a:t>1574,00±339,15</a:t>
                      </a:r>
                      <a:endParaRPr kumimoji="0" lang="it-IT" sz="11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marL="121920" marR="121920" marT="45715" marB="45715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37842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/>
                          <a:cs typeface="Trebuchet MS"/>
                        </a:rPr>
                        <a:t>Glicemia (mg/dl) </a:t>
                      </a:r>
                      <a:endParaRPr kumimoji="0" lang="it-IT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marL="121920" marR="121920" marT="45715" marB="45715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/>
                          <a:cs typeface="Trebuchet MS"/>
                        </a:rPr>
                        <a:t>113,22±40,83</a:t>
                      </a:r>
                      <a:endParaRPr kumimoji="0" lang="it-IT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marL="121920" marR="121920" marT="45715" marB="45715" horzOverflow="overflow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37842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/>
                          <a:cs typeface="Trebuchet MS"/>
                        </a:rPr>
                        <a:t>P.A.S. (</a:t>
                      </a:r>
                      <a:r>
                        <a:rPr kumimoji="0" lang="it-IT" sz="11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/>
                          <a:cs typeface="Trebuchet MS"/>
                        </a:rPr>
                        <a:t>mmHg</a:t>
                      </a:r>
                      <a:r>
                        <a:rPr kumimoji="0" lang="it-IT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/>
                          <a:cs typeface="Trebuchet MS"/>
                        </a:rPr>
                        <a:t>)</a:t>
                      </a:r>
                      <a:endParaRPr kumimoji="0" lang="it-IT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marL="121920" marR="121920" marT="45715" marB="45715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/>
                          <a:cs typeface="Trebuchet MS"/>
                        </a:rPr>
                        <a:t>136,20±16,36</a:t>
                      </a:r>
                      <a:endParaRPr kumimoji="0" lang="it-IT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marL="121920" marR="121920" marT="45715" marB="45715" horzOverflow="overflow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37842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/>
                          <a:cs typeface="Trebuchet MS"/>
                        </a:rPr>
                        <a:t>P.A.D. (</a:t>
                      </a:r>
                      <a:r>
                        <a:rPr kumimoji="0" lang="it-IT" sz="11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/>
                          <a:cs typeface="Trebuchet MS"/>
                        </a:rPr>
                        <a:t>mmHg</a:t>
                      </a:r>
                      <a:r>
                        <a:rPr kumimoji="0" lang="it-IT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/>
                          <a:cs typeface="Trebuchet MS"/>
                        </a:rPr>
                        <a:t>)</a:t>
                      </a:r>
                      <a:endParaRPr kumimoji="0" lang="it-IT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marL="121920" marR="121920" marT="45715" marB="45715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/>
                          <a:cs typeface="Trebuchet MS"/>
                        </a:rPr>
                        <a:t>82,50±7,64</a:t>
                      </a:r>
                      <a:endParaRPr kumimoji="0" lang="it-IT" sz="11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marL="121920" marR="121920" marT="45715" marB="45715" horzOverflow="overflow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37842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/>
                          <a:cs typeface="Trebuchet MS"/>
                        </a:rPr>
                        <a:t>GOT</a:t>
                      </a:r>
                      <a:endParaRPr kumimoji="0" lang="it-IT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marL="121920" marR="121920" marT="45715" marB="45715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/>
                          <a:cs typeface="Trebuchet MS"/>
                        </a:rPr>
                        <a:t>26,14±12,42</a:t>
                      </a:r>
                      <a:endParaRPr kumimoji="0" lang="it-IT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marL="121920" marR="121920" marT="45715" marB="45715" horzOverflow="overflow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37842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/>
                          <a:cs typeface="Trebuchet MS"/>
                        </a:rPr>
                        <a:t>GTP</a:t>
                      </a:r>
                      <a:endParaRPr kumimoji="0" lang="it-IT" sz="11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marL="121920" marR="121920" marT="45715" marB="45715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/>
                          <a:cs typeface="Trebuchet MS"/>
                        </a:rPr>
                        <a:t>36,54±25,99</a:t>
                      </a:r>
                      <a:endParaRPr kumimoji="0" lang="it-IT" sz="11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marL="121920" marR="121920" marT="45715" marB="45715" horzOverflow="overflow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37842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/>
                          <a:cs typeface="Trebuchet MS"/>
                        </a:rPr>
                        <a:t>γGT</a:t>
                      </a:r>
                      <a:endParaRPr kumimoji="0" lang="it-IT" sz="11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marL="121920" marR="121920" marT="45715" marB="45715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/>
                          <a:cs typeface="Trebuchet MS"/>
                        </a:rPr>
                        <a:t>37,96±34,79</a:t>
                      </a:r>
                      <a:endParaRPr kumimoji="0" lang="it-IT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marL="121920" marR="121920" marT="45715" marB="45715" horzOverflow="overflow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143364" name="Rectangle 56"/>
          <p:cNvSpPr>
            <a:spLocks noChangeArrowheads="1"/>
          </p:cNvSpPr>
          <p:nvPr/>
        </p:nvSpPr>
        <p:spPr bwMode="auto">
          <a:xfrm>
            <a:off x="0" y="5795963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t-IT" altLang="it-IT">
              <a:solidFill>
                <a:schemeClr val="bg1"/>
              </a:solidFill>
              <a:cs typeface="Calibri" pitchFamily="34" charset="0"/>
            </a:endParaRPr>
          </a:p>
        </p:txBody>
      </p:sp>
      <p:sp>
        <p:nvSpPr>
          <p:cNvPr id="143365" name="Titolo 3"/>
          <p:cNvSpPr txBox="1">
            <a:spLocks/>
          </p:cNvSpPr>
          <p:nvPr/>
        </p:nvSpPr>
        <p:spPr bwMode="auto">
          <a:xfrm>
            <a:off x="0" y="1341439"/>
            <a:ext cx="12192000" cy="51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defTabSz="314325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it-IT" sz="2400" dirty="0">
                <a:solidFill>
                  <a:srgbClr val="E98B0D"/>
                </a:solidFill>
                <a:cs typeface="Calibri" pitchFamily="34" charset="0"/>
              </a:rPr>
              <a:t>PERDITA </a:t>
            </a:r>
            <a:r>
              <a:rPr lang="it-IT" altLang="it-IT" sz="2400" dirty="0" err="1">
                <a:solidFill>
                  <a:srgbClr val="E98B0D"/>
                </a:solidFill>
                <a:cs typeface="Calibri" pitchFamily="34" charset="0"/>
              </a:rPr>
              <a:t>DI</a:t>
            </a:r>
            <a:r>
              <a:rPr lang="it-IT" altLang="it-IT" sz="2400" dirty="0">
                <a:solidFill>
                  <a:srgbClr val="E98B0D"/>
                </a:solidFill>
                <a:cs typeface="Calibri" pitchFamily="34" charset="0"/>
              </a:rPr>
              <a:t> PESO PREOPERATORIA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ChangeArrowheads="1"/>
          </p:cNvSpPr>
          <p:nvPr/>
        </p:nvSpPr>
        <p:spPr bwMode="auto">
          <a:xfrm>
            <a:off x="10584" y="1889125"/>
            <a:ext cx="12181416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it-IT" altLang="it-IT" sz="2000">
                <a:solidFill>
                  <a:schemeClr val="accent1"/>
                </a:solidFill>
                <a:latin typeface="Trebuchet MS" pitchFamily="34" charset="0"/>
                <a:cs typeface="Calibri" pitchFamily="34" charset="0"/>
              </a:rPr>
              <a:t>Tabella 2.  T0 (prima della dieta)  vs T1 (dopo la dieta) campione totale</a:t>
            </a:r>
          </a:p>
        </p:txBody>
      </p:sp>
      <p:graphicFrame>
        <p:nvGraphicFramePr>
          <p:cNvPr id="692301" name="Group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2961259"/>
              </p:ext>
            </p:extLst>
          </p:nvPr>
        </p:nvGraphicFramePr>
        <p:xfrm>
          <a:off x="2076450" y="2562003"/>
          <a:ext cx="8244416" cy="3535836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2817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10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70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45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203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Parametri </a:t>
                      </a:r>
                      <a:endParaRPr kumimoji="0" lang="it-IT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121920" marR="121920" marT="45726" marB="45726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T0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Media ±DS</a:t>
                      </a:r>
                      <a:endParaRPr kumimoji="0" lang="it-IT" sz="11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121920" marR="121920" marT="45726" marB="45726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T1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Media ±DS</a:t>
                      </a:r>
                      <a:endParaRPr kumimoji="0" lang="it-IT" sz="11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121920" marR="121920" marT="45726" marB="45726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P value</a:t>
                      </a:r>
                      <a:endParaRPr kumimoji="0" lang="it-IT" sz="11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121920" marR="121920" marT="45726" marB="45726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049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Peso Corporeo (Kg) 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121920" marR="121920" marT="45726" marB="45726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131,45±26,39</a:t>
                      </a:r>
                      <a:endParaRPr kumimoji="0" lang="it-IT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highlight>
                          <a:srgbClr val="FFFF00"/>
                        </a:highlight>
                        <a:latin typeface="Arial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121920" marR="121920" marT="45726" marB="45726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127,38±27,1</a:t>
                      </a:r>
                      <a:r>
                        <a:rPr kumimoji="0" lang="it-IT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7</a:t>
                      </a:r>
                      <a:endParaRPr kumimoji="0" lang="it-IT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121920" marR="121920" marT="45726" marB="45726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0,014</a:t>
                      </a:r>
                      <a:endParaRPr kumimoji="0" lang="it-IT" sz="11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121920" marR="121920" marT="45726" marB="45726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049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BMI (Kg/m2) 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121920" marR="121920" marT="45726" marB="45726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46,84±8,87</a:t>
                      </a:r>
                      <a:endParaRPr kumimoji="0" lang="it-IT" sz="11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121920" marR="121920" marT="45726" marB="45726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45,45±9,25</a:t>
                      </a:r>
                      <a:endParaRPr kumimoji="0" lang="it-IT" sz="11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121920" marR="121920" marT="45726" marB="45726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0,013</a:t>
                      </a:r>
                      <a:endParaRPr kumimoji="0" lang="it-IT" sz="11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121920" marR="121920" marT="45726" marB="45726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049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Trigliceridi (mg/dl) </a:t>
                      </a:r>
                      <a:endParaRPr kumimoji="0" lang="it-IT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highlight>
                          <a:srgbClr val="FFFF00"/>
                        </a:highlight>
                        <a:latin typeface="Arial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121920" marR="121920" marT="45726" marB="45726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156,54±71,26</a:t>
                      </a:r>
                      <a:endParaRPr kumimoji="0" lang="it-IT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highlight>
                          <a:srgbClr val="FFFF00"/>
                        </a:highlight>
                        <a:latin typeface="Arial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121920" marR="121920" marT="45726" marB="45726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125,74±53,35</a:t>
                      </a:r>
                      <a:endParaRPr kumimoji="0" lang="it-IT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highlight>
                          <a:srgbClr val="FFFF00"/>
                        </a:highlight>
                        <a:latin typeface="Arial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121920" marR="121920" marT="45726" marB="45726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0,003</a:t>
                      </a:r>
                      <a:endParaRPr kumimoji="0" lang="it-IT" sz="11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121920" marR="121920" marT="45726" marB="45726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027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Colesterolo Totale (mg/dl) </a:t>
                      </a:r>
                      <a:endParaRPr kumimoji="0" lang="it-IT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highlight>
                          <a:srgbClr val="FFFF00"/>
                        </a:highlight>
                        <a:latin typeface="Arial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121920" marR="121920" marT="45726" marB="45726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203,36±40,80</a:t>
                      </a:r>
                      <a:endParaRPr kumimoji="0" lang="it-IT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highlight>
                          <a:srgbClr val="FFFF00"/>
                        </a:highlight>
                        <a:latin typeface="Arial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121920" marR="121920" marT="45726" marB="45726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185,24±31,87</a:t>
                      </a:r>
                      <a:endParaRPr kumimoji="0" lang="it-IT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highlight>
                          <a:srgbClr val="FFFF00"/>
                        </a:highlight>
                        <a:latin typeface="Arial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121920" marR="121920" marT="45726" marB="45726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0,000</a:t>
                      </a:r>
                      <a:endParaRPr kumimoji="0" lang="it-IT" sz="11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121920" marR="121920" marT="45726" marB="45726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049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HDL (mg/dl) </a:t>
                      </a:r>
                      <a:endParaRPr kumimoji="0" lang="it-IT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121920" marR="121920" marT="45726" marB="45726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46,20±11,64</a:t>
                      </a:r>
                      <a:endParaRPr kumimoji="0" lang="it-IT" sz="11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121920" marR="121920" marT="45726" marB="45726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45,22±10,03</a:t>
                      </a:r>
                      <a:endParaRPr kumimoji="0" lang="it-IT" sz="11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121920" marR="121920" marT="45726" marB="45726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NS</a:t>
                      </a:r>
                      <a:endParaRPr kumimoji="0" lang="it-IT" sz="11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121920" marR="121920" marT="45726" marB="45726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049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LDL (mg/dl) </a:t>
                      </a:r>
                      <a:endParaRPr kumimoji="0" lang="it-IT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highlight>
                          <a:srgbClr val="FFFF00"/>
                        </a:highlight>
                        <a:latin typeface="Arial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121920" marR="121920" marT="45726" marB="45726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129,70±34,85</a:t>
                      </a:r>
                      <a:endParaRPr kumimoji="0" lang="it-IT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highlight>
                          <a:srgbClr val="FFFF00"/>
                        </a:highlight>
                        <a:latin typeface="Arial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121920" marR="121920" marT="45726" marB="45726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116,86±22,58</a:t>
                      </a:r>
                      <a:endParaRPr kumimoji="0" lang="it-IT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highlight>
                          <a:srgbClr val="FFFF00"/>
                        </a:highlight>
                        <a:latin typeface="Arial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121920" marR="121920" marT="45726" marB="45726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0,006</a:t>
                      </a:r>
                      <a:endParaRPr kumimoji="0" lang="it-IT" sz="11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121920" marR="121920" marT="45726" marB="45726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049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Glicemia (mg/dl) </a:t>
                      </a:r>
                      <a:endParaRPr kumimoji="0" lang="it-IT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highlight>
                          <a:srgbClr val="FFFF00"/>
                        </a:highlight>
                        <a:latin typeface="Arial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121920" marR="121920" marT="45726" marB="45726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113,22±40,83</a:t>
                      </a:r>
                      <a:endParaRPr kumimoji="0" lang="it-IT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highlight>
                          <a:srgbClr val="FFFF00"/>
                        </a:highlight>
                        <a:latin typeface="Arial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121920" marR="121920" marT="45726" marB="45726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87,94±23,46</a:t>
                      </a:r>
                      <a:endParaRPr kumimoji="0" lang="it-IT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highlight>
                          <a:srgbClr val="FFFF00"/>
                        </a:highlight>
                        <a:latin typeface="Arial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121920" marR="121920" marT="45726" marB="45726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0,000</a:t>
                      </a:r>
                      <a:endParaRPr kumimoji="0" lang="it-IT" sz="11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121920" marR="121920" marT="45726" marB="45726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049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P.A.S. (mmHg)</a:t>
                      </a:r>
                      <a:endParaRPr kumimoji="0" lang="it-IT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highlight>
                          <a:srgbClr val="FFFF00"/>
                        </a:highlight>
                        <a:latin typeface="Arial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121920" marR="121920" marT="45726" marB="45726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136,20±16,36</a:t>
                      </a:r>
                      <a:endParaRPr kumimoji="0" lang="it-IT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highlight>
                          <a:srgbClr val="FFFF00"/>
                        </a:highlight>
                        <a:latin typeface="Arial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121920" marR="121920" marT="45726" marB="45726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126,20±9,34</a:t>
                      </a:r>
                      <a:endParaRPr kumimoji="0" lang="it-IT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highlight>
                          <a:srgbClr val="FFFF00"/>
                        </a:highlight>
                        <a:latin typeface="Arial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121920" marR="121920" marT="45726" marB="45726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0,000</a:t>
                      </a:r>
                      <a:endParaRPr kumimoji="0" lang="it-IT" sz="11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121920" marR="121920" marT="45726" marB="45726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049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P.A.D. (mmHg)</a:t>
                      </a:r>
                      <a:endParaRPr kumimoji="0" lang="it-IT" sz="11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121920" marR="121920" marT="45726" marB="45726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82,50±7,64</a:t>
                      </a:r>
                      <a:endParaRPr kumimoji="0" lang="it-IT" sz="11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121920" marR="121920" marT="45726" marB="45726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79,80±7,28</a:t>
                      </a:r>
                      <a:endParaRPr kumimoji="0" lang="it-IT" sz="11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121920" marR="121920" marT="45726" marB="45726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0,035</a:t>
                      </a:r>
                      <a:endParaRPr kumimoji="0" lang="it-IT" sz="11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121920" marR="121920" marT="45726" marB="45726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049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GOT</a:t>
                      </a:r>
                      <a:endParaRPr kumimoji="0" lang="it-IT" sz="11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121920" marR="121920" marT="45726" marB="45726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26,14±12,42</a:t>
                      </a:r>
                      <a:endParaRPr kumimoji="0" lang="it-IT" sz="11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121920" marR="121920" marT="45726" marB="45726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23,90±8,14</a:t>
                      </a:r>
                      <a:endParaRPr kumimoji="0" lang="it-IT" sz="11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121920" marR="121920" marT="45726" marB="45726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NS</a:t>
                      </a:r>
                      <a:endParaRPr kumimoji="0" lang="it-IT" sz="11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121920" marR="121920" marT="45726" marB="45726" horzOverflow="overflow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049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GTP</a:t>
                      </a:r>
                      <a:endParaRPr kumimoji="0" lang="it-IT" sz="11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121920" marR="121920" marT="45726" marB="45726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36,54±25,99</a:t>
                      </a:r>
                      <a:endParaRPr kumimoji="0" lang="it-IT" sz="11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121920" marR="121920" marT="45726" marB="45726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30,90±17,07</a:t>
                      </a:r>
                      <a:endParaRPr kumimoji="0" lang="it-IT" sz="11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121920" marR="121920" marT="45726" marB="45726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0,048</a:t>
                      </a:r>
                      <a:endParaRPr kumimoji="0" lang="it-IT" sz="11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121920" marR="121920" marT="45726" marB="45726" horzOverflow="overflow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049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γGT</a:t>
                      </a:r>
                      <a:endParaRPr kumimoji="0" lang="it-IT" sz="11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121920" marR="121920" marT="45726" marB="45726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37,96±34,79</a:t>
                      </a:r>
                      <a:endParaRPr kumimoji="0" lang="it-IT" sz="11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121920" marR="121920" marT="45726" marB="45726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34,88±38,54</a:t>
                      </a:r>
                      <a:endParaRPr kumimoji="0" lang="it-IT" sz="11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121920" marR="121920" marT="45726" marB="45726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NS</a:t>
                      </a:r>
                      <a:endParaRPr kumimoji="0" lang="it-IT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121920" marR="121920" marT="45726" marB="45726" horzOverflow="overflow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44388" name="Rectangle 75"/>
          <p:cNvSpPr>
            <a:spLocks noChangeArrowheads="1"/>
          </p:cNvSpPr>
          <p:nvPr/>
        </p:nvSpPr>
        <p:spPr bwMode="auto">
          <a:xfrm>
            <a:off x="1297518" y="5256213"/>
            <a:ext cx="1847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it-IT" altLang="it-IT" sz="1100" b="1" u="sng">
                <a:cs typeface="Times New Roman" pitchFamily="18" charset="0"/>
              </a:rPr>
              <a:t/>
            </a:r>
            <a:br>
              <a:rPr lang="it-IT" altLang="it-IT" sz="1100" b="1" u="sng">
                <a:cs typeface="Times New Roman" pitchFamily="18" charset="0"/>
              </a:rPr>
            </a:br>
            <a:endParaRPr lang="it-IT" altLang="it-IT" sz="1100">
              <a:cs typeface="Times New Roman" pitchFamily="18" charset="0"/>
            </a:endParaRPr>
          </a:p>
          <a:p>
            <a:endParaRPr lang="it-IT" altLang="it-IT">
              <a:cs typeface="Times New Roman" pitchFamily="18" charset="0"/>
            </a:endParaRPr>
          </a:p>
        </p:txBody>
      </p:sp>
      <p:sp>
        <p:nvSpPr>
          <p:cNvPr id="144389" name="Oval 76"/>
          <p:cNvSpPr>
            <a:spLocks noChangeArrowheads="1"/>
          </p:cNvSpPr>
          <p:nvPr/>
        </p:nvSpPr>
        <p:spPr bwMode="auto">
          <a:xfrm>
            <a:off x="6288618" y="2452688"/>
            <a:ext cx="2302933" cy="3835400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it-IT" altLang="it-IT">
              <a:cs typeface="Calibri" pitchFamily="34" charset="0"/>
            </a:endParaRPr>
          </a:p>
        </p:txBody>
      </p:sp>
      <p:sp>
        <p:nvSpPr>
          <p:cNvPr id="144391" name="Segnaposto numero diapositiva 7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8C19EF5-129B-4CA1-8906-DAD9D1C22AEA}" type="slidenum">
              <a:rPr lang="it-IT" altLang="it-IT">
                <a:cs typeface="Calibri" pitchFamily="34" charset="0"/>
              </a:rPr>
              <a:pPr/>
              <a:t>18</a:t>
            </a:fld>
            <a:r>
              <a:rPr lang="it-IT" altLang="it-IT" sz="1200">
                <a:solidFill>
                  <a:srgbClr val="DCE6F2"/>
                </a:solidFill>
                <a:cs typeface="Calibri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74743" y="2060820"/>
            <a:ext cx="874516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altLang="it-IT" sz="2000" dirty="0">
                <a:solidFill>
                  <a:srgbClr val="003773"/>
                </a:solidFill>
              </a:rPr>
              <a:t>Le </a:t>
            </a:r>
            <a:r>
              <a:rPr lang="it-IT" altLang="it-IT" sz="2000" b="1" dirty="0">
                <a:solidFill>
                  <a:srgbClr val="003773"/>
                </a:solidFill>
              </a:rPr>
              <a:t>strategie di gestione dietetica preoperatoria </a:t>
            </a:r>
            <a:r>
              <a:rPr lang="it-IT" altLang="it-IT" sz="2000" dirty="0">
                <a:solidFill>
                  <a:srgbClr val="003773"/>
                </a:solidFill>
              </a:rPr>
              <a:t>proponibili sono: </a:t>
            </a:r>
          </a:p>
          <a:p>
            <a:pPr algn="just"/>
            <a:endParaRPr lang="it-IT" altLang="it-IT" sz="2000" dirty="0">
              <a:solidFill>
                <a:srgbClr val="003773"/>
              </a:solidFill>
            </a:endParaRPr>
          </a:p>
          <a:p>
            <a:pPr algn="just">
              <a:buFontTx/>
              <a:buAutoNum type="arabicPeriod"/>
            </a:pPr>
            <a:r>
              <a:rPr lang="it-IT" altLang="it-IT" sz="2000" dirty="0">
                <a:solidFill>
                  <a:srgbClr val="003773"/>
                </a:solidFill>
              </a:rPr>
              <a:t>diete a contenuto calorico basso (low calorie </a:t>
            </a:r>
            <a:r>
              <a:rPr lang="it-IT" altLang="it-IT" sz="2000" dirty="0" err="1">
                <a:solidFill>
                  <a:srgbClr val="003773"/>
                </a:solidFill>
              </a:rPr>
              <a:t>diet</a:t>
            </a:r>
            <a:r>
              <a:rPr lang="it-IT" altLang="it-IT" sz="2000" dirty="0">
                <a:solidFill>
                  <a:srgbClr val="003773"/>
                </a:solidFill>
              </a:rPr>
              <a:t>, LCD);</a:t>
            </a:r>
          </a:p>
          <a:p>
            <a:pPr algn="just">
              <a:buFontTx/>
              <a:buAutoNum type="arabicPeriod"/>
            </a:pPr>
            <a:endParaRPr lang="it-IT" altLang="it-IT" sz="2000" dirty="0">
              <a:solidFill>
                <a:srgbClr val="003773"/>
              </a:solidFill>
            </a:endParaRPr>
          </a:p>
          <a:p>
            <a:pPr algn="just">
              <a:buFontTx/>
              <a:buAutoNum type="arabicPeriod"/>
            </a:pPr>
            <a:r>
              <a:rPr lang="it-IT" altLang="it-IT" sz="2000" dirty="0">
                <a:solidFill>
                  <a:srgbClr val="003773"/>
                </a:solidFill>
              </a:rPr>
              <a:t>diete a contenuto calorico molto basso (</a:t>
            </a:r>
            <a:r>
              <a:rPr lang="it-IT" altLang="it-IT" sz="2000" dirty="0" err="1">
                <a:solidFill>
                  <a:srgbClr val="003773"/>
                </a:solidFill>
              </a:rPr>
              <a:t>very</a:t>
            </a:r>
            <a:r>
              <a:rPr lang="it-IT" altLang="it-IT" sz="2000" dirty="0">
                <a:solidFill>
                  <a:srgbClr val="003773"/>
                </a:solidFill>
              </a:rPr>
              <a:t> low calorie </a:t>
            </a:r>
            <a:r>
              <a:rPr lang="it-IT" altLang="it-IT" sz="2000" dirty="0" err="1">
                <a:solidFill>
                  <a:srgbClr val="003773"/>
                </a:solidFill>
              </a:rPr>
              <a:t>diet</a:t>
            </a:r>
            <a:r>
              <a:rPr lang="it-IT" altLang="it-IT" sz="2000" dirty="0">
                <a:solidFill>
                  <a:srgbClr val="003773"/>
                </a:solidFill>
              </a:rPr>
              <a:t>, VLCD);</a:t>
            </a:r>
          </a:p>
          <a:p>
            <a:pPr algn="just">
              <a:buFontTx/>
              <a:buAutoNum type="arabicPeriod"/>
            </a:pPr>
            <a:endParaRPr lang="it-IT" altLang="it-IT" sz="2000" dirty="0">
              <a:solidFill>
                <a:srgbClr val="003773"/>
              </a:solidFill>
            </a:endParaRPr>
          </a:p>
          <a:p>
            <a:pPr algn="just">
              <a:buFontTx/>
              <a:buAutoNum type="arabicPeriod"/>
            </a:pPr>
            <a:r>
              <a:rPr lang="it-IT" altLang="it-IT" sz="2000" dirty="0">
                <a:solidFill>
                  <a:srgbClr val="003773"/>
                </a:solidFill>
              </a:rPr>
              <a:t>diete chetogene (</a:t>
            </a:r>
            <a:r>
              <a:rPr lang="it-IT" altLang="it-IT" sz="2000" dirty="0" err="1">
                <a:solidFill>
                  <a:srgbClr val="003773"/>
                </a:solidFill>
              </a:rPr>
              <a:t>very</a:t>
            </a:r>
            <a:r>
              <a:rPr lang="it-IT" altLang="it-IT" sz="2000" dirty="0">
                <a:solidFill>
                  <a:srgbClr val="003773"/>
                </a:solidFill>
              </a:rPr>
              <a:t> low calorie </a:t>
            </a:r>
            <a:r>
              <a:rPr lang="it-IT" altLang="it-IT" sz="2000" dirty="0" err="1">
                <a:solidFill>
                  <a:srgbClr val="003773"/>
                </a:solidFill>
              </a:rPr>
              <a:t>ketogenic</a:t>
            </a:r>
            <a:r>
              <a:rPr lang="it-IT" altLang="it-IT" sz="2000" dirty="0">
                <a:solidFill>
                  <a:srgbClr val="003773"/>
                </a:solidFill>
              </a:rPr>
              <a:t> </a:t>
            </a:r>
            <a:r>
              <a:rPr lang="it-IT" altLang="it-IT" sz="2000" dirty="0" err="1">
                <a:solidFill>
                  <a:srgbClr val="003773"/>
                </a:solidFill>
              </a:rPr>
              <a:t>diet</a:t>
            </a:r>
            <a:r>
              <a:rPr lang="it-IT" altLang="it-IT" sz="2000" dirty="0">
                <a:solidFill>
                  <a:srgbClr val="003773"/>
                </a:solidFill>
              </a:rPr>
              <a:t>, VLCKD);</a:t>
            </a:r>
          </a:p>
          <a:p>
            <a:pPr algn="just">
              <a:buFontTx/>
              <a:buAutoNum type="arabicPeriod"/>
            </a:pPr>
            <a:endParaRPr lang="it-IT" altLang="it-IT" sz="2000" dirty="0">
              <a:solidFill>
                <a:srgbClr val="003773"/>
              </a:solidFill>
            </a:endParaRPr>
          </a:p>
          <a:p>
            <a:pPr algn="just"/>
            <a:r>
              <a:rPr lang="it-IT" altLang="it-IT" sz="2000" dirty="0">
                <a:solidFill>
                  <a:srgbClr val="003773"/>
                </a:solidFill>
              </a:rPr>
              <a:t>4.strategie combinate più invasive che includono il posizionamento </a:t>
            </a:r>
          </a:p>
          <a:p>
            <a:pPr algn="just"/>
            <a:r>
              <a:rPr lang="it-IT" altLang="it-IT" sz="2000" dirty="0">
                <a:solidFill>
                  <a:srgbClr val="003773"/>
                </a:solidFill>
              </a:rPr>
              <a:t>endoscopico di un palloncino </a:t>
            </a:r>
            <a:r>
              <a:rPr lang="it-IT" altLang="it-IT" sz="2000" dirty="0" err="1">
                <a:solidFill>
                  <a:srgbClr val="003773"/>
                </a:solidFill>
              </a:rPr>
              <a:t>intragastrico</a:t>
            </a:r>
            <a:r>
              <a:rPr lang="it-IT" altLang="it-IT" sz="2000" dirty="0">
                <a:solidFill>
                  <a:srgbClr val="003773"/>
                </a:solidFill>
              </a:rPr>
              <a:t>.</a:t>
            </a:r>
          </a:p>
        </p:txBody>
      </p:sp>
      <p:sp>
        <p:nvSpPr>
          <p:cNvPr id="3" name="Rettangolo 2"/>
          <p:cNvSpPr/>
          <p:nvPr/>
        </p:nvSpPr>
        <p:spPr>
          <a:xfrm>
            <a:off x="3190317" y="1318190"/>
            <a:ext cx="56561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sz="2800" dirty="0">
                <a:solidFill>
                  <a:srgbClr val="E98B0D"/>
                </a:solidFill>
              </a:rPr>
              <a:t>Intervento nutrizionale </a:t>
            </a:r>
            <a:r>
              <a:rPr lang="it-IT" altLang="it-IT" sz="2800" dirty="0" err="1">
                <a:solidFill>
                  <a:srgbClr val="E98B0D"/>
                </a:solidFill>
              </a:rPr>
              <a:t>pre-chirurgico</a:t>
            </a:r>
            <a:endParaRPr lang="it-IT" sz="2800" dirty="0"/>
          </a:p>
        </p:txBody>
      </p:sp>
      <p:sp>
        <p:nvSpPr>
          <p:cNvPr id="4" name="Rettangolo 3"/>
          <p:cNvSpPr/>
          <p:nvPr/>
        </p:nvSpPr>
        <p:spPr>
          <a:xfrm>
            <a:off x="3048000" y="560362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altLang="it-IT" dirty="0">
                <a:solidFill>
                  <a:srgbClr val="FF0000"/>
                </a:solidFill>
              </a:rPr>
              <a:t>LA SCELTA DEL PERCORSO  DIPENDE DAL </a:t>
            </a:r>
          </a:p>
          <a:p>
            <a:pPr algn="ctr"/>
            <a:r>
              <a:rPr lang="it-IT" altLang="it-IT" dirty="0">
                <a:solidFill>
                  <a:srgbClr val="FF0000"/>
                </a:solidFill>
              </a:rPr>
              <a:t>TEMPO A DISPOSIZIONE </a:t>
            </a:r>
          </a:p>
          <a:p>
            <a:pPr algn="ctr"/>
            <a:r>
              <a:rPr lang="it-IT" altLang="it-IT" dirty="0">
                <a:solidFill>
                  <a:srgbClr val="FF0000"/>
                </a:solidFill>
              </a:rPr>
              <a:t>PER LA PERDITA DI PESO </a:t>
            </a:r>
          </a:p>
          <a:p>
            <a:pPr algn="ctr"/>
            <a:r>
              <a:rPr lang="it-IT" altLang="it-IT" dirty="0">
                <a:solidFill>
                  <a:srgbClr val="FF0000"/>
                </a:solidFill>
              </a:rPr>
              <a:t>E DAL COSTO DELLE PROCEDURE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88EE447-FD69-4496-9708-224AA5BD53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98273" y="355616"/>
            <a:ext cx="9144000" cy="842120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Calo </a:t>
            </a:r>
            <a:r>
              <a:rPr lang="en-GB" sz="3200" b="1" dirty="0" err="1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Ponderale</a:t>
            </a:r>
            <a:r>
              <a:rPr lang="en-GB" sz="3200" b="1" dirty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Pre-</a:t>
            </a:r>
            <a:r>
              <a:rPr lang="en-GB" sz="3200" b="1" dirty="0" err="1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Operatorio</a:t>
            </a:r>
            <a:endParaRPr lang="en-GB" sz="3200" b="1" dirty="0">
              <a:solidFill>
                <a:srgbClr val="0037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B2A464F-7489-439D-9DB8-8096E5388C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5696" y="2002721"/>
            <a:ext cx="10044986" cy="2231264"/>
          </a:xfrm>
        </p:spPr>
        <p:txBody>
          <a:bodyPr>
            <a:normAutofit/>
          </a:bodyPr>
          <a:lstStyle/>
          <a:p>
            <a:pPr algn="l"/>
            <a:r>
              <a:rPr lang="en-GB" sz="2000" dirty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E’ </a:t>
            </a:r>
            <a:r>
              <a:rPr lang="en-GB" sz="2000" dirty="0" err="1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necessario</a:t>
            </a:r>
            <a:r>
              <a:rPr lang="en-GB" sz="2000" dirty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 </a:t>
            </a:r>
            <a:r>
              <a:rPr lang="en-GB" sz="2000" dirty="0" err="1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periodo</a:t>
            </a:r>
            <a:r>
              <a:rPr lang="en-GB" sz="2000" dirty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GB" sz="2000" dirty="0" err="1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terapia</a:t>
            </a:r>
            <a:r>
              <a:rPr lang="en-GB" sz="2000" dirty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nutrizionale</a:t>
            </a:r>
            <a:r>
              <a:rPr lang="en-GB" sz="2000" dirty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prima di </a:t>
            </a:r>
            <a:r>
              <a:rPr lang="en-GB" sz="2000" dirty="0" err="1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ogni</a:t>
            </a:r>
            <a:r>
              <a:rPr lang="en-GB" sz="2000" dirty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intervento</a:t>
            </a:r>
            <a:r>
              <a:rPr lang="en-GB" sz="2000" dirty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BS</a:t>
            </a:r>
          </a:p>
          <a:p>
            <a:pPr algn="l"/>
            <a:r>
              <a:rPr lang="en-GB" sz="2000" dirty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fine di </a:t>
            </a:r>
            <a:r>
              <a:rPr lang="en-GB" sz="2000" dirty="0" err="1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assicurare</a:t>
            </a:r>
            <a:r>
              <a:rPr lang="en-GB" sz="2000" dirty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 </a:t>
            </a:r>
            <a:r>
              <a:rPr lang="en-GB" sz="2000" dirty="0" err="1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qualsiasi</a:t>
            </a:r>
            <a:r>
              <a:rPr lang="en-GB" sz="2000" dirty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calo </a:t>
            </a:r>
            <a:r>
              <a:rPr lang="en-GB" sz="2000" dirty="0" err="1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ponderale</a:t>
            </a:r>
            <a:r>
              <a:rPr lang="en-GB" sz="2000" dirty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(target non </a:t>
            </a:r>
            <a:r>
              <a:rPr lang="en-GB" sz="2000" dirty="0" err="1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definito</a:t>
            </a:r>
            <a:r>
              <a:rPr lang="en-GB" sz="2000" dirty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per </a:t>
            </a:r>
            <a:r>
              <a:rPr lang="en-GB" sz="2000" dirty="0" err="1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valutare</a:t>
            </a:r>
            <a:r>
              <a:rPr lang="en-GB" sz="2000" dirty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motivazione</a:t>
            </a:r>
            <a:r>
              <a:rPr lang="en-GB" sz="2000" dirty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GB" sz="2000" dirty="0" err="1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volontà</a:t>
            </a:r>
            <a:r>
              <a:rPr lang="en-GB" sz="2000" dirty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</a:t>
            </a:r>
            <a:r>
              <a:rPr lang="en-GB" sz="2000" dirty="0" err="1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aderire</a:t>
            </a:r>
            <a:r>
              <a:rPr lang="en-GB" sz="2000" dirty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 follow-up</a:t>
            </a:r>
          </a:p>
          <a:p>
            <a:pPr algn="l"/>
            <a:r>
              <a:rPr lang="en-GB" sz="2000" dirty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en-GB" sz="2000" dirty="0" err="1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grado</a:t>
            </a:r>
            <a:r>
              <a:rPr lang="en-GB" sz="2000" dirty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calo </a:t>
            </a:r>
            <a:r>
              <a:rPr lang="en-GB" sz="2000" dirty="0" err="1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ponderale</a:t>
            </a:r>
            <a:r>
              <a:rPr lang="en-GB" sz="2000" dirty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post-</a:t>
            </a:r>
            <a:r>
              <a:rPr lang="en-GB" sz="2000" dirty="0" err="1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intervento</a:t>
            </a:r>
            <a:r>
              <a:rPr lang="en-GB" sz="2000" dirty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è fortemente </a:t>
            </a:r>
            <a:r>
              <a:rPr lang="en-GB" sz="2000" dirty="0" err="1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influenzato</a:t>
            </a:r>
            <a:r>
              <a:rPr lang="en-GB" sz="2000" dirty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dal </a:t>
            </a:r>
            <a:r>
              <a:rPr lang="en-GB" sz="2000" dirty="0" err="1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trattamento</a:t>
            </a:r>
            <a:r>
              <a:rPr lang="en-GB" sz="2000" dirty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pre-</a:t>
            </a:r>
            <a:r>
              <a:rPr lang="en-GB" sz="2000" dirty="0" err="1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operatorio</a:t>
            </a:r>
            <a:endParaRPr lang="en-GB" sz="2000" dirty="0">
              <a:solidFill>
                <a:srgbClr val="0037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GB" dirty="0">
              <a:solidFill>
                <a:srgbClr val="0037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F1CA567-70DF-4032-9DCB-FE3C7A0D4020}"/>
              </a:ext>
            </a:extLst>
          </p:cNvPr>
          <p:cNvSpPr txBox="1"/>
          <p:nvPr/>
        </p:nvSpPr>
        <p:spPr>
          <a:xfrm>
            <a:off x="2047742" y="4518698"/>
            <a:ext cx="847322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Regimi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dietetici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Low-calorie diets (LCD) (800–1200 kcal/die)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Very low-calorie diets (VLCD) (600 kcal/die),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Very-low-calorie ketogenic diet (VLCKD) (400/800 kcal/die)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377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Trattamento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Farmacologico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aggiunta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dieta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esercizio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fisico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77205D8-3C48-463A-916A-2C8470A9DB73}"/>
              </a:ext>
            </a:extLst>
          </p:cNvPr>
          <p:cNvSpPr txBox="1"/>
          <p:nvPr/>
        </p:nvSpPr>
        <p:spPr>
          <a:xfrm>
            <a:off x="2978608" y="3938311"/>
            <a:ext cx="93919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Trattamento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medico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nutrizionale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7B06A34-3719-BF45-01D8-89157953C1C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36" y="19555"/>
            <a:ext cx="4806890" cy="1773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035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70467" y="696079"/>
            <a:ext cx="10653184" cy="2430462"/>
          </a:xfrm>
        </p:spPr>
      </p:pic>
      <p:pic>
        <p:nvPicPr>
          <p:cNvPr id="14234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3467" y="3289473"/>
            <a:ext cx="10972800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41" name="Segnaposto numero diapositiva 5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F02BC6D-409A-447D-8C2B-531F5DBFA7BC}" type="slidenum">
              <a:rPr lang="it-IT" altLang="it-IT">
                <a:cs typeface="Calibri" pitchFamily="34" charset="0"/>
              </a:rPr>
              <a:pPr/>
              <a:t>20</a:t>
            </a:fld>
            <a:r>
              <a:rPr lang="it-IT" altLang="it-IT" sz="1200">
                <a:solidFill>
                  <a:srgbClr val="DCE6F2"/>
                </a:solidFill>
                <a:cs typeface="Calibri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96259" y="1172270"/>
            <a:ext cx="72550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sz="2800" dirty="0">
                <a:solidFill>
                  <a:srgbClr val="E98B0D"/>
                </a:solidFill>
              </a:rPr>
              <a:t>Terapia dietetica bilanciata : </a:t>
            </a:r>
            <a:r>
              <a:rPr lang="it-IT" altLang="it-IT" sz="2800" dirty="0" err="1">
                <a:solidFill>
                  <a:srgbClr val="E98B0D"/>
                </a:solidFill>
              </a:rPr>
              <a:t>low</a:t>
            </a:r>
            <a:r>
              <a:rPr lang="it-IT" altLang="it-IT" sz="2800" dirty="0">
                <a:solidFill>
                  <a:srgbClr val="E98B0D"/>
                </a:solidFill>
              </a:rPr>
              <a:t> calorie diet LCD </a:t>
            </a:r>
            <a:endParaRPr lang="it-IT" sz="2800" dirty="0"/>
          </a:p>
        </p:txBody>
      </p:sp>
      <p:sp>
        <p:nvSpPr>
          <p:cNvPr id="3" name="Rettangolo 2"/>
          <p:cNvSpPr/>
          <p:nvPr/>
        </p:nvSpPr>
        <p:spPr>
          <a:xfrm>
            <a:off x="1712067" y="2097925"/>
            <a:ext cx="838524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it-IT" altLang="it-IT" sz="2000" dirty="0">
                <a:solidFill>
                  <a:srgbClr val="003773"/>
                </a:solidFill>
              </a:rPr>
              <a:t>Riduzione di circa il 10 % del peso iniziale da 4 a 6 mesi ( obesità di I e II grado)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endParaRPr lang="it-IT" altLang="it-IT" sz="2000" dirty="0">
              <a:solidFill>
                <a:srgbClr val="003773"/>
              </a:solidFill>
            </a:endParaRP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it-IT" altLang="it-IT" sz="2000" dirty="0">
                <a:solidFill>
                  <a:srgbClr val="FF0000"/>
                </a:solidFill>
              </a:rPr>
              <a:t>Riduzione maggiore del 10% del peso iniziale da 4 a 6 mesi ( obesità di III grado)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endParaRPr lang="it-IT" altLang="it-IT" sz="2000" dirty="0">
              <a:solidFill>
                <a:srgbClr val="003773"/>
              </a:solidFill>
            </a:endParaRP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it-IT" altLang="it-IT" sz="2000" dirty="0">
                <a:solidFill>
                  <a:srgbClr val="003773"/>
                </a:solidFill>
              </a:rPr>
              <a:t>La stabile perdita del 10% del peso corporeo iniziale , ottenuta con perdita prevalente di tessuto adiposo, è adeguata a cercare di correggere la componente morbigena dovuta all’obesità.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endParaRPr lang="it-IT" altLang="it-IT" sz="2000" dirty="0">
              <a:solidFill>
                <a:srgbClr val="003773"/>
              </a:solidFill>
            </a:endParaRP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it-IT" altLang="it-IT" sz="2000" dirty="0">
                <a:solidFill>
                  <a:srgbClr val="003773"/>
                </a:solidFill>
              </a:rPr>
              <a:t>Ogni intervento dietetico non dovrebbe mai tralasciare una </a:t>
            </a:r>
            <a:r>
              <a:rPr lang="it-IT" altLang="it-IT" sz="2000" dirty="0" err="1">
                <a:solidFill>
                  <a:srgbClr val="003773"/>
                </a:solidFill>
              </a:rPr>
              <a:t>componenete</a:t>
            </a:r>
            <a:r>
              <a:rPr lang="it-IT" altLang="it-IT" sz="2000" dirty="0">
                <a:solidFill>
                  <a:srgbClr val="003773"/>
                </a:solidFill>
              </a:rPr>
              <a:t> di semplice ma completa informazione ed educazione alimentare.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endParaRPr lang="it-IT" altLang="it-IT" sz="2000" dirty="0">
              <a:solidFill>
                <a:srgbClr val="003773"/>
              </a:solidFill>
            </a:endParaRP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it-IT" altLang="it-IT" sz="2000" dirty="0">
                <a:solidFill>
                  <a:srgbClr val="003773"/>
                </a:solidFill>
              </a:rPr>
              <a:t>In caso di un evidente sospetto di disturbo della condotta alimentare correlabile ad un disturbo della personalità vi è l’indicazione ad un intervento </a:t>
            </a:r>
            <a:r>
              <a:rPr lang="it-IT" altLang="it-IT" sz="2000" dirty="0" err="1">
                <a:solidFill>
                  <a:srgbClr val="003773"/>
                </a:solidFill>
              </a:rPr>
              <a:t>clinico-diagnostico</a:t>
            </a:r>
            <a:r>
              <a:rPr lang="it-IT" altLang="it-IT" sz="2000" dirty="0">
                <a:solidFill>
                  <a:srgbClr val="003773"/>
                </a:solidFill>
              </a:rPr>
              <a:t> di tipo psicoterapico.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2362201" y="1123950"/>
            <a:ext cx="7413625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 sz="2400" b="1">
              <a:solidFill>
                <a:srgbClr val="99FF99"/>
              </a:solidFill>
            </a:endParaRPr>
          </a:p>
        </p:txBody>
      </p:sp>
      <p:sp>
        <p:nvSpPr>
          <p:cNvPr id="108547" name="Text Box 3"/>
          <p:cNvSpPr txBox="1">
            <a:spLocks noChangeArrowheads="1"/>
          </p:cNvSpPr>
          <p:nvPr/>
        </p:nvSpPr>
        <p:spPr bwMode="auto">
          <a:xfrm>
            <a:off x="2324100" y="784226"/>
            <a:ext cx="7810500" cy="978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it-IT" sz="3200" b="1" dirty="0">
                <a:solidFill>
                  <a:srgbClr val="FFC000"/>
                </a:solidFill>
              </a:rPr>
              <a:t>DIETA A DEFICIT CALORICO BILANCIATO QUANTE CALORIE?</a:t>
            </a:r>
          </a:p>
        </p:txBody>
      </p:sp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1981200" y="1752601"/>
            <a:ext cx="7467600" cy="230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5000"/>
              </a:lnSpc>
              <a:spcBef>
                <a:spcPct val="40000"/>
              </a:spcBef>
            </a:pPr>
            <a:endParaRPr lang="it-IT" altLang="it-IT" sz="3600" dirty="0">
              <a:solidFill>
                <a:srgbClr val="99FF99"/>
              </a:solidFill>
              <a:latin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40000"/>
              </a:spcBef>
              <a:buFontTx/>
              <a:buChar char="•"/>
            </a:pPr>
            <a:r>
              <a:rPr lang="it-IT" altLang="it-IT" sz="2800" dirty="0">
                <a:solidFill>
                  <a:srgbClr val="003773"/>
                </a:solidFill>
                <a:latin typeface="Tahoma" panose="020B0604030504040204" pitchFamily="34" charset="0"/>
              </a:rPr>
              <a:t> Valutare il dispendio energetico (LARN) 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  <a:buFontTx/>
              <a:buChar char="•"/>
            </a:pPr>
            <a:r>
              <a:rPr lang="it-IT" altLang="it-IT" sz="2800" dirty="0">
                <a:solidFill>
                  <a:srgbClr val="003773"/>
                </a:solidFill>
                <a:latin typeface="Tahoma" panose="020B0604030504040204" pitchFamily="34" charset="0"/>
              </a:rPr>
              <a:t> Valutare coesistenza di disturbo del comportamento alimentare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  <a:buFontTx/>
              <a:buChar char="•"/>
            </a:pPr>
            <a:r>
              <a:rPr lang="it-IT" altLang="it-IT" sz="2800" dirty="0">
                <a:solidFill>
                  <a:srgbClr val="003773"/>
                </a:solidFill>
                <a:latin typeface="Tahoma" panose="020B0604030504040204" pitchFamily="34" charset="0"/>
              </a:rPr>
              <a:t> Definire il tempo di raggiungimento degli obiettivi</a:t>
            </a:r>
          </a:p>
        </p:txBody>
      </p:sp>
      <p:sp>
        <p:nvSpPr>
          <p:cNvPr id="74757" name="Rectangle 5"/>
          <p:cNvSpPr>
            <a:spLocks noChangeArrowheads="1"/>
          </p:cNvSpPr>
          <p:nvPr/>
        </p:nvSpPr>
        <p:spPr bwMode="auto">
          <a:xfrm>
            <a:off x="3505200" y="3962401"/>
            <a:ext cx="6477000" cy="145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40000"/>
              </a:spcBef>
            </a:pPr>
            <a:r>
              <a:rPr lang="it-IT" altLang="it-IT" sz="2800" dirty="0">
                <a:solidFill>
                  <a:srgbClr val="FF0000"/>
                </a:solidFill>
              </a:rPr>
              <a:t>Deficit calorico 	     Perdita di peso </a:t>
            </a:r>
          </a:p>
          <a:p>
            <a:pPr eaLnBrk="1" hangingPunct="1">
              <a:lnSpc>
                <a:spcPct val="80000"/>
              </a:lnSpc>
              <a:spcBef>
                <a:spcPct val="40000"/>
              </a:spcBef>
            </a:pPr>
            <a:r>
              <a:rPr lang="it-IT" altLang="it-IT" sz="2800" dirty="0">
                <a:solidFill>
                  <a:srgbClr val="E98B0D"/>
                </a:solidFill>
              </a:rPr>
              <a:t>300-500 kcal	250-500 g/settimana</a:t>
            </a:r>
          </a:p>
          <a:p>
            <a:pPr eaLnBrk="1" hangingPunct="1">
              <a:lnSpc>
                <a:spcPct val="80000"/>
              </a:lnSpc>
              <a:spcBef>
                <a:spcPct val="40000"/>
              </a:spcBef>
            </a:pPr>
            <a:r>
              <a:rPr lang="it-IT" altLang="it-IT" sz="2800" dirty="0">
                <a:solidFill>
                  <a:srgbClr val="E98B0D"/>
                </a:solidFill>
              </a:rPr>
              <a:t>500-1000 kcal	500-1000 g/settimana</a:t>
            </a:r>
            <a:endParaRPr lang="it-IT" altLang="it-IT" sz="2400" dirty="0">
              <a:solidFill>
                <a:srgbClr val="E98B0D"/>
              </a:solidFill>
            </a:endParaRPr>
          </a:p>
        </p:txBody>
      </p:sp>
      <p:sp>
        <p:nvSpPr>
          <p:cNvPr id="74758" name="Rectangle 6"/>
          <p:cNvSpPr>
            <a:spLocks noChangeArrowheads="1"/>
          </p:cNvSpPr>
          <p:nvPr/>
        </p:nvSpPr>
        <p:spPr bwMode="auto">
          <a:xfrm>
            <a:off x="3505200" y="5573714"/>
            <a:ext cx="6705600" cy="9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it-IT" altLang="it-IT" sz="2400" b="1" dirty="0">
                <a:solidFill>
                  <a:srgbClr val="CC3300"/>
                </a:solidFill>
              </a:rPr>
              <a:t>1200-1500</a:t>
            </a:r>
            <a:r>
              <a:rPr lang="it-IT" altLang="it-IT" sz="2400" dirty="0">
                <a:solidFill>
                  <a:srgbClr val="CC3300"/>
                </a:solidFill>
              </a:rPr>
              <a:t> </a:t>
            </a:r>
            <a:r>
              <a:rPr lang="it-IT" altLang="it-IT" sz="2400" b="1" i="1" dirty="0">
                <a:solidFill>
                  <a:srgbClr val="CC3300"/>
                </a:solidFill>
              </a:rPr>
              <a:t>kcal/</a:t>
            </a:r>
            <a:r>
              <a:rPr lang="it-IT" altLang="it-IT" sz="2400" b="1" i="1" dirty="0" err="1">
                <a:solidFill>
                  <a:srgbClr val="CC3300"/>
                </a:solidFill>
              </a:rPr>
              <a:t>die</a:t>
            </a:r>
            <a:r>
              <a:rPr lang="it-IT" altLang="it-IT" sz="2400" b="1" i="1" dirty="0">
                <a:solidFill>
                  <a:schemeClr val="bg1"/>
                </a:solidFill>
              </a:rPr>
              <a:t> </a:t>
            </a:r>
            <a:r>
              <a:rPr lang="it-IT" altLang="it-IT" sz="2400" b="1" i="1" dirty="0">
                <a:solidFill>
                  <a:schemeClr val="accent1"/>
                </a:solidFill>
              </a:rPr>
              <a:t>(donna attiva)</a:t>
            </a:r>
            <a:r>
              <a:rPr lang="it-IT" altLang="it-IT" sz="2400" b="1" dirty="0">
                <a:solidFill>
                  <a:schemeClr val="accent1"/>
                </a:solidFill>
              </a:rPr>
              <a:t> </a:t>
            </a:r>
          </a:p>
          <a:p>
            <a:pPr eaLnBrk="1" hangingPunct="1">
              <a:lnSpc>
                <a:spcPct val="110000"/>
              </a:lnSpc>
            </a:pPr>
            <a:r>
              <a:rPr lang="it-IT" altLang="it-IT" sz="2400" b="1" dirty="0">
                <a:solidFill>
                  <a:srgbClr val="CC3300"/>
                </a:solidFill>
              </a:rPr>
              <a:t>1500-2000</a:t>
            </a:r>
            <a:r>
              <a:rPr lang="it-IT" altLang="it-IT" sz="2400" dirty="0">
                <a:solidFill>
                  <a:srgbClr val="CC3300"/>
                </a:solidFill>
              </a:rPr>
              <a:t> </a:t>
            </a:r>
            <a:r>
              <a:rPr lang="it-IT" altLang="it-IT" sz="2400" b="1" i="1" dirty="0">
                <a:solidFill>
                  <a:srgbClr val="CC3300"/>
                </a:solidFill>
              </a:rPr>
              <a:t>kcal/</a:t>
            </a:r>
            <a:r>
              <a:rPr lang="it-IT" altLang="it-IT" sz="2400" b="1" i="1" dirty="0" err="1">
                <a:solidFill>
                  <a:srgbClr val="CC3300"/>
                </a:solidFill>
              </a:rPr>
              <a:t>die</a:t>
            </a:r>
            <a:r>
              <a:rPr lang="it-IT" altLang="it-IT" sz="2400" b="1" i="1" dirty="0">
                <a:solidFill>
                  <a:schemeClr val="bg1"/>
                </a:solidFill>
              </a:rPr>
              <a:t> </a:t>
            </a:r>
            <a:r>
              <a:rPr lang="it-IT" altLang="it-IT" sz="2400" b="1" i="1" dirty="0">
                <a:solidFill>
                  <a:schemeClr val="accent1"/>
                </a:solidFill>
              </a:rPr>
              <a:t>(uomo attivo)</a:t>
            </a:r>
            <a:endParaRPr lang="en-GB" altLang="it-IT" sz="2400" b="1" i="1" dirty="0">
              <a:solidFill>
                <a:schemeClr val="accent1"/>
              </a:solidFill>
            </a:endParaRPr>
          </a:p>
        </p:txBody>
      </p:sp>
      <p:sp>
        <p:nvSpPr>
          <p:cNvPr id="74759" name="Line 7"/>
          <p:cNvSpPr>
            <a:spLocks noChangeShapeType="1"/>
          </p:cNvSpPr>
          <p:nvPr/>
        </p:nvSpPr>
        <p:spPr bwMode="auto">
          <a:xfrm>
            <a:off x="3505200" y="4430713"/>
            <a:ext cx="2590800" cy="0"/>
          </a:xfrm>
          <a:prstGeom prst="line">
            <a:avLst/>
          </a:prstGeom>
          <a:noFill/>
          <a:ln w="9525">
            <a:solidFill>
              <a:srgbClr val="006699"/>
            </a:solidFill>
            <a:round/>
            <a:headEnd/>
            <a:tailEnd/>
          </a:ln>
          <a:effectLst>
            <a:prstShdw prst="shdw17" dist="17961" dir="2700000">
              <a:srgbClr val="003D5C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4760" name="Line 8"/>
          <p:cNvSpPr>
            <a:spLocks noChangeShapeType="1"/>
          </p:cNvSpPr>
          <p:nvPr/>
        </p:nvSpPr>
        <p:spPr bwMode="auto">
          <a:xfrm>
            <a:off x="6324600" y="4430713"/>
            <a:ext cx="3505200" cy="0"/>
          </a:xfrm>
          <a:prstGeom prst="line">
            <a:avLst/>
          </a:prstGeom>
          <a:noFill/>
          <a:ln w="9525">
            <a:solidFill>
              <a:srgbClr val="006699"/>
            </a:solidFill>
            <a:round/>
            <a:headEnd/>
            <a:tailEnd/>
          </a:ln>
          <a:effectLst>
            <a:prstShdw prst="shdw17" dist="17961" dir="2700000">
              <a:srgbClr val="003D5C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4761" name="Line 9"/>
          <p:cNvSpPr>
            <a:spLocks noChangeShapeType="1"/>
          </p:cNvSpPr>
          <p:nvPr/>
        </p:nvSpPr>
        <p:spPr bwMode="auto">
          <a:xfrm>
            <a:off x="3505200" y="5421313"/>
            <a:ext cx="2590800" cy="0"/>
          </a:xfrm>
          <a:prstGeom prst="line">
            <a:avLst/>
          </a:prstGeom>
          <a:noFill/>
          <a:ln w="9525">
            <a:solidFill>
              <a:srgbClr val="006699"/>
            </a:solidFill>
            <a:round/>
            <a:headEnd/>
            <a:tailEnd/>
          </a:ln>
          <a:effectLst>
            <a:prstShdw prst="shdw17" dist="17961" dir="2700000">
              <a:srgbClr val="003D5C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4762" name="Line 10"/>
          <p:cNvSpPr>
            <a:spLocks noChangeShapeType="1"/>
          </p:cNvSpPr>
          <p:nvPr/>
        </p:nvSpPr>
        <p:spPr bwMode="auto">
          <a:xfrm>
            <a:off x="6324600" y="5421313"/>
            <a:ext cx="3505200" cy="0"/>
          </a:xfrm>
          <a:prstGeom prst="line">
            <a:avLst/>
          </a:prstGeom>
          <a:noFill/>
          <a:ln w="9525">
            <a:solidFill>
              <a:srgbClr val="006699"/>
            </a:solidFill>
            <a:round/>
            <a:headEnd/>
            <a:tailEnd/>
          </a:ln>
          <a:effectLst>
            <a:prstShdw prst="shdw17" dist="17961" dir="2700000">
              <a:srgbClr val="003D5C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08556" name="Text Box 12"/>
          <p:cNvSpPr txBox="1">
            <a:spLocks noChangeArrowheads="1"/>
          </p:cNvSpPr>
          <p:nvPr/>
        </p:nvSpPr>
        <p:spPr bwMode="auto">
          <a:xfrm>
            <a:off x="3582988" y="23813"/>
            <a:ext cx="18415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endParaRPr lang="it-IT" sz="800" b="1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0314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2400300" y="825980"/>
            <a:ext cx="7200900" cy="867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it-IT" altLang="it-IT" sz="2800" b="1" dirty="0">
                <a:solidFill>
                  <a:srgbClr val="E98B0D"/>
                </a:solidFill>
                <a:latin typeface="+mn-lt"/>
              </a:rPr>
              <a:t>DIETA A DEFICIT CALORICO BILANCIATO:</a:t>
            </a:r>
          </a:p>
          <a:p>
            <a:pPr algn="ctr" eaLnBrk="1" hangingPunct="1">
              <a:lnSpc>
                <a:spcPct val="90000"/>
              </a:lnSpc>
            </a:pPr>
            <a:r>
              <a:rPr lang="it-IT" altLang="it-IT" sz="2800" b="1" dirty="0">
                <a:solidFill>
                  <a:srgbClr val="E98B0D"/>
                </a:solidFill>
                <a:latin typeface="+mn-lt"/>
              </a:rPr>
              <a:t>COMPOSIZIONE NUTRIZIONALE</a:t>
            </a:r>
          </a:p>
        </p:txBody>
      </p:sp>
      <p:sp>
        <p:nvSpPr>
          <p:cNvPr id="109571" name="Rectangle 3"/>
          <p:cNvSpPr>
            <a:spLocks noChangeArrowheads="1"/>
          </p:cNvSpPr>
          <p:nvPr/>
        </p:nvSpPr>
        <p:spPr bwMode="auto">
          <a:xfrm>
            <a:off x="1676400" y="2057400"/>
            <a:ext cx="1524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80000"/>
              </a:lnSpc>
              <a:defRPr/>
            </a:pPr>
            <a:r>
              <a:rPr lang="it-IT" sz="2200" b="1" dirty="0">
                <a:solidFill>
                  <a:srgbClr val="C00000"/>
                </a:solidFill>
              </a:rPr>
              <a:t>Calorie</a:t>
            </a:r>
            <a:endParaRPr lang="it-IT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5781" name="Rectangle 5"/>
          <p:cNvSpPr>
            <a:spLocks noChangeArrowheads="1"/>
          </p:cNvSpPr>
          <p:nvPr/>
        </p:nvSpPr>
        <p:spPr bwMode="auto">
          <a:xfrm>
            <a:off x="3810001" y="5943600"/>
            <a:ext cx="2644775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it-IT" altLang="it-IT" sz="1600" b="1" dirty="0">
                <a:solidFill>
                  <a:srgbClr val="003773"/>
                </a:solidFill>
              </a:rPr>
              <a:t>1000-1500 mg/die</a:t>
            </a:r>
          </a:p>
        </p:txBody>
      </p:sp>
      <p:sp>
        <p:nvSpPr>
          <p:cNvPr id="75782" name="Rectangle 6"/>
          <p:cNvSpPr>
            <a:spLocks noChangeArrowheads="1"/>
          </p:cNvSpPr>
          <p:nvPr/>
        </p:nvSpPr>
        <p:spPr bwMode="auto">
          <a:xfrm>
            <a:off x="1703388" y="5943601"/>
            <a:ext cx="1223962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it-IT" altLang="it-IT" sz="2200" b="1" dirty="0">
                <a:solidFill>
                  <a:srgbClr val="C00000"/>
                </a:solidFill>
              </a:rPr>
              <a:t>Calcio	</a:t>
            </a:r>
          </a:p>
        </p:txBody>
      </p:sp>
      <p:sp>
        <p:nvSpPr>
          <p:cNvPr id="75783" name="Rectangle 7"/>
          <p:cNvSpPr>
            <a:spLocks noChangeArrowheads="1"/>
          </p:cNvSpPr>
          <p:nvPr/>
        </p:nvSpPr>
        <p:spPr bwMode="auto">
          <a:xfrm>
            <a:off x="3733800" y="5181600"/>
            <a:ext cx="495300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it-IT" altLang="it-IT" sz="1600" b="1" dirty="0">
                <a:solidFill>
                  <a:srgbClr val="003773"/>
                </a:solidFill>
              </a:rPr>
              <a:t>non più di 100 </a:t>
            </a:r>
            <a:r>
              <a:rPr lang="it-IT" altLang="it-IT" sz="1600" b="1" dirty="0" err="1">
                <a:solidFill>
                  <a:srgbClr val="003773"/>
                </a:solidFill>
              </a:rPr>
              <a:t>mmol</a:t>
            </a:r>
            <a:r>
              <a:rPr lang="it-IT" altLang="it-IT" sz="1600" b="1" dirty="0">
                <a:solidFill>
                  <a:srgbClr val="003773"/>
                </a:solidFill>
              </a:rPr>
              <a:t>/die (circa 2.4g di sodio o 6 g di cloruro di sodio)	</a:t>
            </a:r>
            <a:endParaRPr lang="en-GB" altLang="it-IT" sz="1600" b="1" dirty="0">
              <a:solidFill>
                <a:srgbClr val="003773"/>
              </a:solidFill>
            </a:endParaRPr>
          </a:p>
        </p:txBody>
      </p:sp>
      <p:sp>
        <p:nvSpPr>
          <p:cNvPr id="75784" name="Rectangle 8"/>
          <p:cNvSpPr>
            <a:spLocks noChangeArrowheads="1"/>
          </p:cNvSpPr>
          <p:nvPr/>
        </p:nvSpPr>
        <p:spPr bwMode="auto">
          <a:xfrm>
            <a:off x="1676400" y="5105400"/>
            <a:ext cx="13716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it-IT" altLang="it-IT" sz="2200" b="1" dirty="0">
                <a:solidFill>
                  <a:srgbClr val="C00000"/>
                </a:solidFill>
              </a:rPr>
              <a:t>Cloruro di sodio</a:t>
            </a:r>
            <a:endParaRPr lang="en-GB" altLang="it-IT" sz="2200" b="1" dirty="0">
              <a:solidFill>
                <a:srgbClr val="C00000"/>
              </a:solidFill>
            </a:endParaRPr>
          </a:p>
        </p:txBody>
      </p:sp>
      <p:sp>
        <p:nvSpPr>
          <p:cNvPr id="75785" name="Rectangle 9"/>
          <p:cNvSpPr>
            <a:spLocks noChangeArrowheads="1"/>
          </p:cNvSpPr>
          <p:nvPr/>
        </p:nvSpPr>
        <p:spPr bwMode="auto">
          <a:xfrm>
            <a:off x="3733800" y="4648201"/>
            <a:ext cx="29273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it-IT" altLang="it-IT" sz="1600" b="1" dirty="0">
                <a:solidFill>
                  <a:srgbClr val="003773"/>
                </a:solidFill>
              </a:rPr>
              <a:t>&lt; 300 mg/die</a:t>
            </a:r>
            <a:r>
              <a:rPr lang="it-IT" altLang="it-IT" sz="2200" b="1" dirty="0">
                <a:solidFill>
                  <a:srgbClr val="FFFFFF"/>
                </a:solidFill>
              </a:rPr>
              <a:t>		</a:t>
            </a:r>
            <a:endParaRPr lang="en-GB" altLang="it-IT" sz="2200" b="1" dirty="0">
              <a:solidFill>
                <a:srgbClr val="FFFFFF"/>
              </a:solidFill>
            </a:endParaRPr>
          </a:p>
        </p:txBody>
      </p:sp>
      <p:sp>
        <p:nvSpPr>
          <p:cNvPr id="75786" name="Rectangle 10"/>
          <p:cNvSpPr>
            <a:spLocks noChangeArrowheads="1"/>
          </p:cNvSpPr>
          <p:nvPr/>
        </p:nvSpPr>
        <p:spPr bwMode="auto">
          <a:xfrm>
            <a:off x="1676401" y="4648200"/>
            <a:ext cx="172402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200" b="1" dirty="0">
                <a:solidFill>
                  <a:srgbClr val="C00000"/>
                </a:solidFill>
              </a:rPr>
              <a:t>Colesterolo</a:t>
            </a:r>
            <a:endParaRPr lang="en-GB" altLang="it-IT" sz="2200" b="1" dirty="0">
              <a:solidFill>
                <a:srgbClr val="C00000"/>
              </a:solidFill>
            </a:endParaRPr>
          </a:p>
        </p:txBody>
      </p:sp>
      <p:sp>
        <p:nvSpPr>
          <p:cNvPr id="75787" name="Rectangle 11"/>
          <p:cNvSpPr>
            <a:spLocks noChangeArrowheads="1"/>
          </p:cNvSpPr>
          <p:nvPr/>
        </p:nvSpPr>
        <p:spPr bwMode="auto">
          <a:xfrm>
            <a:off x="3733800" y="4191001"/>
            <a:ext cx="20129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it-IT" altLang="it-IT" sz="1600" b="1" dirty="0">
                <a:solidFill>
                  <a:srgbClr val="003773"/>
                </a:solidFill>
              </a:rPr>
              <a:t>30 g/die</a:t>
            </a:r>
            <a:r>
              <a:rPr lang="it-IT" altLang="it-IT" sz="2200" b="1" dirty="0">
                <a:solidFill>
                  <a:schemeClr val="bg1"/>
                </a:solidFill>
              </a:rPr>
              <a:t>	</a:t>
            </a:r>
            <a:endParaRPr lang="en-GB" altLang="it-IT" sz="2200" b="1" dirty="0">
              <a:solidFill>
                <a:schemeClr val="bg1"/>
              </a:solidFill>
            </a:endParaRPr>
          </a:p>
        </p:txBody>
      </p:sp>
      <p:sp>
        <p:nvSpPr>
          <p:cNvPr id="75788" name="Rectangle 12"/>
          <p:cNvSpPr>
            <a:spLocks noChangeArrowheads="1"/>
          </p:cNvSpPr>
          <p:nvPr/>
        </p:nvSpPr>
        <p:spPr bwMode="auto">
          <a:xfrm>
            <a:off x="1676401" y="4114800"/>
            <a:ext cx="868363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200" b="1" dirty="0">
                <a:solidFill>
                  <a:srgbClr val="C00000"/>
                </a:solidFill>
              </a:rPr>
              <a:t>Fibre</a:t>
            </a:r>
            <a:endParaRPr lang="en-GB" altLang="it-IT" sz="2200" b="1" dirty="0">
              <a:solidFill>
                <a:srgbClr val="C00000"/>
              </a:solidFill>
            </a:endParaRPr>
          </a:p>
        </p:txBody>
      </p:sp>
      <p:sp>
        <p:nvSpPr>
          <p:cNvPr id="75789" name="Rectangle 13"/>
          <p:cNvSpPr>
            <a:spLocks noChangeArrowheads="1"/>
          </p:cNvSpPr>
          <p:nvPr/>
        </p:nvSpPr>
        <p:spPr bwMode="auto">
          <a:xfrm>
            <a:off x="3733800" y="3810000"/>
            <a:ext cx="38417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it-IT" altLang="it-IT" sz="1600" b="1" dirty="0">
                <a:solidFill>
                  <a:srgbClr val="003773"/>
                </a:solidFill>
              </a:rPr>
              <a:t>55% delle calorie di cui  zuccheri semplici </a:t>
            </a:r>
            <a:r>
              <a:rPr lang="it-IT" altLang="it-IT" sz="1600" b="1" dirty="0" err="1">
                <a:solidFill>
                  <a:srgbClr val="003773"/>
                </a:solidFill>
              </a:rPr>
              <a:t>max</a:t>
            </a:r>
            <a:r>
              <a:rPr lang="it-IT" altLang="it-IT" sz="1600" b="1" dirty="0">
                <a:solidFill>
                  <a:srgbClr val="003773"/>
                </a:solidFill>
              </a:rPr>
              <a:t> 10-12%</a:t>
            </a:r>
            <a:endParaRPr lang="en-GB" altLang="it-IT" sz="1600" b="1" dirty="0">
              <a:solidFill>
                <a:srgbClr val="003773"/>
              </a:solidFill>
            </a:endParaRPr>
          </a:p>
        </p:txBody>
      </p:sp>
      <p:sp>
        <p:nvSpPr>
          <p:cNvPr id="75790" name="Rectangle 14"/>
          <p:cNvSpPr>
            <a:spLocks noChangeArrowheads="1"/>
          </p:cNvSpPr>
          <p:nvPr/>
        </p:nvSpPr>
        <p:spPr bwMode="auto">
          <a:xfrm>
            <a:off x="1676400" y="3733800"/>
            <a:ext cx="16764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200" b="1" dirty="0">
                <a:solidFill>
                  <a:srgbClr val="C00000"/>
                </a:solidFill>
              </a:rPr>
              <a:t>Carboidrati</a:t>
            </a:r>
            <a:endParaRPr lang="en-GB" altLang="it-IT" sz="2200" b="1" dirty="0">
              <a:solidFill>
                <a:srgbClr val="C00000"/>
              </a:solidFill>
            </a:endParaRPr>
          </a:p>
        </p:txBody>
      </p:sp>
      <p:sp>
        <p:nvSpPr>
          <p:cNvPr id="75791" name="Rectangle 15"/>
          <p:cNvSpPr>
            <a:spLocks noChangeArrowheads="1"/>
          </p:cNvSpPr>
          <p:nvPr/>
        </p:nvSpPr>
        <p:spPr bwMode="auto">
          <a:xfrm>
            <a:off x="3733800" y="3352800"/>
            <a:ext cx="320040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GB" altLang="it-IT" sz="1600" b="1" dirty="0">
                <a:solidFill>
                  <a:srgbClr val="003773"/>
                </a:solidFill>
              </a:rPr>
              <a:t>0,8-1g /Kg peso </a:t>
            </a:r>
            <a:r>
              <a:rPr lang="en-GB" altLang="it-IT" sz="1600" b="1" dirty="0" err="1">
                <a:solidFill>
                  <a:srgbClr val="003773"/>
                </a:solidFill>
              </a:rPr>
              <a:t>accettabile</a:t>
            </a:r>
            <a:r>
              <a:rPr lang="en-GB" altLang="it-IT" sz="1600" b="1" dirty="0">
                <a:solidFill>
                  <a:srgbClr val="003773"/>
                </a:solidFill>
              </a:rPr>
              <a:t>   (BMI 22,5) </a:t>
            </a:r>
          </a:p>
        </p:txBody>
      </p:sp>
      <p:sp>
        <p:nvSpPr>
          <p:cNvPr id="75792" name="Rectangle 16"/>
          <p:cNvSpPr>
            <a:spLocks noChangeArrowheads="1"/>
          </p:cNvSpPr>
          <p:nvPr/>
        </p:nvSpPr>
        <p:spPr bwMode="auto">
          <a:xfrm>
            <a:off x="1676400" y="3276600"/>
            <a:ext cx="1760538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200" b="1" dirty="0">
                <a:solidFill>
                  <a:srgbClr val="C00000"/>
                </a:solidFill>
              </a:rPr>
              <a:t>Proteine</a:t>
            </a:r>
            <a:endParaRPr lang="en-GB" altLang="it-IT" sz="2200" b="1" dirty="0">
              <a:solidFill>
                <a:srgbClr val="C00000"/>
              </a:solidFill>
            </a:endParaRPr>
          </a:p>
        </p:txBody>
      </p:sp>
      <p:sp>
        <p:nvSpPr>
          <p:cNvPr id="75793" name="Rectangle 17"/>
          <p:cNvSpPr>
            <a:spLocks noChangeArrowheads="1"/>
          </p:cNvSpPr>
          <p:nvPr/>
        </p:nvSpPr>
        <p:spPr bwMode="auto">
          <a:xfrm>
            <a:off x="6934200" y="2819400"/>
            <a:ext cx="3505200" cy="156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it-IT" altLang="it-IT" sz="1600" b="1" dirty="0">
                <a:solidFill>
                  <a:srgbClr val="003773"/>
                </a:solidFill>
              </a:rPr>
              <a:t>monoinsaturi	fino al 10% polinsaturi	fino al 10% </a:t>
            </a:r>
          </a:p>
          <a:p>
            <a:pPr eaLnBrk="1" hangingPunct="1">
              <a:lnSpc>
                <a:spcPct val="85000"/>
              </a:lnSpc>
            </a:pPr>
            <a:r>
              <a:rPr lang="it-IT" altLang="it-IT" sz="1600" b="1" dirty="0">
                <a:solidFill>
                  <a:srgbClr val="003773"/>
                </a:solidFill>
              </a:rPr>
              <a:t>Non superare i 2,5g die di grassi</a:t>
            </a:r>
          </a:p>
          <a:p>
            <a:pPr eaLnBrk="1" hangingPunct="1">
              <a:lnSpc>
                <a:spcPct val="85000"/>
              </a:lnSpc>
            </a:pPr>
            <a:r>
              <a:rPr lang="it-IT" altLang="it-IT" sz="1600" b="1" dirty="0">
                <a:solidFill>
                  <a:srgbClr val="003773"/>
                </a:solidFill>
              </a:rPr>
              <a:t>trans</a:t>
            </a:r>
            <a:r>
              <a:rPr lang="it-IT" altLang="it-IT" sz="2200" b="1" dirty="0">
                <a:solidFill>
                  <a:srgbClr val="FFFFFF"/>
                </a:solidFill>
              </a:rPr>
              <a:t> 		</a:t>
            </a:r>
          </a:p>
          <a:p>
            <a:pPr eaLnBrk="1" hangingPunct="1">
              <a:lnSpc>
                <a:spcPct val="85000"/>
              </a:lnSpc>
            </a:pPr>
            <a:endParaRPr lang="it-IT" altLang="it-IT" sz="2200" b="1" dirty="0">
              <a:solidFill>
                <a:schemeClr val="bg1"/>
              </a:solidFill>
            </a:endParaRPr>
          </a:p>
          <a:p>
            <a:pPr eaLnBrk="1" hangingPunct="1">
              <a:lnSpc>
                <a:spcPct val="85000"/>
              </a:lnSpc>
            </a:pPr>
            <a:r>
              <a:rPr lang="it-IT" altLang="it-IT" sz="2200" b="1" dirty="0">
                <a:solidFill>
                  <a:schemeClr val="bg1"/>
                </a:solidFill>
              </a:rPr>
              <a:t>	</a:t>
            </a:r>
            <a:endParaRPr lang="en-GB" altLang="it-IT" sz="2200" b="1" dirty="0">
              <a:solidFill>
                <a:schemeClr val="bg1"/>
              </a:solidFill>
            </a:endParaRPr>
          </a:p>
        </p:txBody>
      </p:sp>
      <p:sp>
        <p:nvSpPr>
          <p:cNvPr id="75794" name="Rectangle 18"/>
          <p:cNvSpPr>
            <a:spLocks noChangeArrowheads="1"/>
          </p:cNvSpPr>
          <p:nvPr/>
        </p:nvSpPr>
        <p:spPr bwMode="auto">
          <a:xfrm>
            <a:off x="3733800" y="2590800"/>
            <a:ext cx="624840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it-IT" altLang="it-IT" sz="1600" b="1" dirty="0">
                <a:solidFill>
                  <a:srgbClr val="003773"/>
                </a:solidFill>
              </a:rPr>
              <a:t>30% delle calorie totali:                saturi 10%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it-IT" altLang="it-IT" sz="2200" b="1" dirty="0">
                <a:solidFill>
                  <a:srgbClr val="003773"/>
                </a:solidFill>
              </a:rPr>
              <a:t>                                           </a:t>
            </a:r>
          </a:p>
        </p:txBody>
      </p:sp>
      <p:sp>
        <p:nvSpPr>
          <p:cNvPr id="75795" name="Rectangle 19"/>
          <p:cNvSpPr>
            <a:spLocks noChangeArrowheads="1"/>
          </p:cNvSpPr>
          <p:nvPr/>
        </p:nvSpPr>
        <p:spPr bwMode="auto">
          <a:xfrm>
            <a:off x="1676401" y="2514600"/>
            <a:ext cx="167957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200" b="1" dirty="0">
                <a:solidFill>
                  <a:srgbClr val="C00000"/>
                </a:solidFill>
              </a:rPr>
              <a:t>Lipidi totali</a:t>
            </a:r>
            <a:endParaRPr lang="en-GB" altLang="it-IT" sz="2200" b="1" dirty="0">
              <a:solidFill>
                <a:srgbClr val="C00000"/>
              </a:solidFill>
            </a:endParaRPr>
          </a:p>
        </p:txBody>
      </p:sp>
      <p:sp>
        <p:nvSpPr>
          <p:cNvPr id="75796" name="Rectangle 20"/>
          <p:cNvSpPr>
            <a:spLocks noChangeArrowheads="1"/>
          </p:cNvSpPr>
          <p:nvPr/>
        </p:nvSpPr>
        <p:spPr bwMode="auto">
          <a:xfrm>
            <a:off x="3733800" y="1981200"/>
            <a:ext cx="59436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it-IT" altLang="it-IT" sz="1600" b="1" dirty="0">
                <a:solidFill>
                  <a:srgbClr val="003773"/>
                </a:solidFill>
              </a:rPr>
              <a:t>500-1000 kcal/die inferiore al dispendio   energetico</a:t>
            </a:r>
          </a:p>
        </p:txBody>
      </p:sp>
      <p:sp>
        <p:nvSpPr>
          <p:cNvPr id="109590" name="Text Box 22"/>
          <p:cNvSpPr txBox="1">
            <a:spLocks noChangeArrowheads="1"/>
          </p:cNvSpPr>
          <p:nvPr/>
        </p:nvSpPr>
        <p:spPr bwMode="auto">
          <a:xfrm>
            <a:off x="3584575" y="23813"/>
            <a:ext cx="18415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endParaRPr lang="it-IT" sz="800" b="1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345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ChangeArrowheads="1"/>
          </p:cNvSpPr>
          <p:nvPr/>
        </p:nvSpPr>
        <p:spPr bwMode="auto">
          <a:xfrm>
            <a:off x="1527175" y="2203451"/>
            <a:ext cx="9139238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73731" name="Rectangle 3"/>
          <p:cNvSpPr>
            <a:spLocks noChangeArrowheads="1"/>
          </p:cNvSpPr>
          <p:nvPr/>
        </p:nvSpPr>
        <p:spPr bwMode="auto">
          <a:xfrm>
            <a:off x="1527175" y="4827588"/>
            <a:ext cx="9139238" cy="103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73732" name="Rectangle 4"/>
          <p:cNvSpPr>
            <a:spLocks noChangeArrowheads="1"/>
          </p:cNvSpPr>
          <p:nvPr/>
        </p:nvSpPr>
        <p:spPr bwMode="auto">
          <a:xfrm>
            <a:off x="1647608" y="5240338"/>
            <a:ext cx="4488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14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it-IT" altLang="it-IT" sz="24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3733" name="Rectangle 5"/>
          <p:cNvSpPr>
            <a:spLocks noChangeArrowheads="1"/>
          </p:cNvSpPr>
          <p:nvPr/>
        </p:nvSpPr>
        <p:spPr bwMode="auto">
          <a:xfrm>
            <a:off x="2290764" y="1752600"/>
            <a:ext cx="8377237" cy="429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it-IT" altLang="it-IT" sz="240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  <p:sp>
        <p:nvSpPr>
          <p:cNvPr id="73734" name="Rectangle 6"/>
          <p:cNvSpPr>
            <a:spLocks noChangeArrowheads="1"/>
          </p:cNvSpPr>
          <p:nvPr/>
        </p:nvSpPr>
        <p:spPr bwMode="auto">
          <a:xfrm>
            <a:off x="2277459" y="2179639"/>
            <a:ext cx="155010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2800" b="1" dirty="0">
                <a:solidFill>
                  <a:srgbClr val="FF3300"/>
                </a:solidFill>
                <a:latin typeface="Tahoma" panose="020B0604030504040204" pitchFamily="34" charset="0"/>
              </a:rPr>
              <a:t>Obiettivi</a:t>
            </a:r>
            <a:endParaRPr lang="it-IT" altLang="it-IT" sz="2800" dirty="0">
              <a:solidFill>
                <a:srgbClr val="FF3300"/>
              </a:solidFill>
              <a:latin typeface="Tahoma" panose="020B0604030504040204" pitchFamily="34" charset="0"/>
            </a:endParaRPr>
          </a:p>
        </p:txBody>
      </p:sp>
      <p:sp>
        <p:nvSpPr>
          <p:cNvPr id="73735" name="Rectangle 7"/>
          <p:cNvSpPr>
            <a:spLocks noChangeArrowheads="1"/>
          </p:cNvSpPr>
          <p:nvPr/>
        </p:nvSpPr>
        <p:spPr bwMode="auto">
          <a:xfrm>
            <a:off x="2381250" y="2590801"/>
            <a:ext cx="737235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3200">
                <a:solidFill>
                  <a:srgbClr val="FFCC00"/>
                </a:solidFill>
              </a:rPr>
              <a:t>    </a:t>
            </a:r>
            <a:endParaRPr lang="it-IT" altLang="it-IT" sz="24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3736" name="Rectangle 8"/>
          <p:cNvSpPr>
            <a:spLocks noChangeArrowheads="1"/>
          </p:cNvSpPr>
          <p:nvPr/>
        </p:nvSpPr>
        <p:spPr bwMode="auto">
          <a:xfrm>
            <a:off x="2209800" y="2952750"/>
            <a:ext cx="8229600" cy="2325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10000"/>
              </a:lnSpc>
            </a:pPr>
            <a:r>
              <a:rPr lang="it-IT" altLang="it-IT" sz="2800" dirty="0">
                <a:solidFill>
                  <a:srgbClr val="003773"/>
                </a:solidFill>
                <a:latin typeface="Tahoma" panose="020B0604030504040204" pitchFamily="34" charset="0"/>
              </a:rPr>
              <a:t>Ottenere una perdita di peso lenta ma progressiva (riduzione dell’ 8-10% del peso iniziale in 4-6 mesi)</a:t>
            </a:r>
          </a:p>
          <a:p>
            <a:pPr algn="just" eaLnBrk="1" hangingPunct="1">
              <a:lnSpc>
                <a:spcPct val="110000"/>
              </a:lnSpc>
            </a:pPr>
            <a:r>
              <a:rPr lang="it-IT" altLang="it-IT" sz="2800" dirty="0">
                <a:solidFill>
                  <a:srgbClr val="003773"/>
                </a:solidFill>
                <a:latin typeface="Tahoma" panose="020B0604030504040204" pitchFamily="34" charset="0"/>
              </a:rPr>
              <a:t>Ridurre altri fattori di rischio (ipercolesterolemia, ipertensione)</a:t>
            </a:r>
          </a:p>
          <a:p>
            <a:pPr algn="just" eaLnBrk="1" hangingPunct="1">
              <a:lnSpc>
                <a:spcPct val="110000"/>
              </a:lnSpc>
            </a:pPr>
            <a:r>
              <a:rPr lang="it-IT" altLang="it-IT" sz="2800" dirty="0">
                <a:solidFill>
                  <a:srgbClr val="003773"/>
                </a:solidFill>
                <a:latin typeface="Tahoma" panose="020B0604030504040204" pitchFamily="34" charset="0"/>
              </a:rPr>
              <a:t>Acquisire nuove abitudini alimentari</a:t>
            </a:r>
          </a:p>
        </p:txBody>
      </p:sp>
      <p:sp>
        <p:nvSpPr>
          <p:cNvPr id="73737" name="Rectangle 9"/>
          <p:cNvSpPr>
            <a:spLocks noChangeArrowheads="1"/>
          </p:cNvSpPr>
          <p:nvPr/>
        </p:nvSpPr>
        <p:spPr bwMode="auto">
          <a:xfrm>
            <a:off x="7362826" y="3805238"/>
            <a:ext cx="106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3000">
                <a:solidFill>
                  <a:srgbClr val="FFFFFF"/>
                </a:solidFill>
              </a:rPr>
              <a:t> </a:t>
            </a:r>
            <a:endParaRPr lang="it-IT" altLang="it-IT" sz="24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3738" name="Rectangle 10"/>
          <p:cNvSpPr>
            <a:spLocks noChangeArrowheads="1"/>
          </p:cNvSpPr>
          <p:nvPr/>
        </p:nvSpPr>
        <p:spPr bwMode="auto">
          <a:xfrm>
            <a:off x="4965088" y="4508501"/>
            <a:ext cx="45525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3200">
                <a:solidFill>
                  <a:srgbClr val="FFFFFF"/>
                </a:solidFill>
              </a:rPr>
              <a:t>    </a:t>
            </a:r>
            <a:endParaRPr lang="it-IT" altLang="it-IT" sz="24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3739" name="Rectangle 11"/>
          <p:cNvSpPr>
            <a:spLocks noChangeArrowheads="1"/>
          </p:cNvSpPr>
          <p:nvPr/>
        </p:nvSpPr>
        <p:spPr bwMode="auto">
          <a:xfrm>
            <a:off x="10604469" y="4535488"/>
            <a:ext cx="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it-IT" altLang="it-IT" sz="24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3740" name="Rectangle 12"/>
          <p:cNvSpPr>
            <a:spLocks noChangeArrowheads="1"/>
          </p:cNvSpPr>
          <p:nvPr/>
        </p:nvSpPr>
        <p:spPr bwMode="auto">
          <a:xfrm>
            <a:off x="5307988" y="5734051"/>
            <a:ext cx="45525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3200">
                <a:solidFill>
                  <a:srgbClr val="FFFFFF"/>
                </a:solidFill>
              </a:rPr>
              <a:t>    </a:t>
            </a:r>
            <a:endParaRPr lang="it-IT" altLang="it-IT" sz="24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3741" name="Rectangle 13"/>
          <p:cNvSpPr>
            <a:spLocks noChangeArrowheads="1"/>
          </p:cNvSpPr>
          <p:nvPr/>
        </p:nvSpPr>
        <p:spPr bwMode="auto">
          <a:xfrm>
            <a:off x="1984376" y="460375"/>
            <a:ext cx="7159625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07534" name="Rectangle 14"/>
          <p:cNvSpPr>
            <a:spLocks noChangeArrowheads="1"/>
          </p:cNvSpPr>
          <p:nvPr/>
        </p:nvSpPr>
        <p:spPr bwMode="auto">
          <a:xfrm>
            <a:off x="2286000" y="930276"/>
            <a:ext cx="79248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it-IT" sz="2800" b="1" dirty="0">
                <a:solidFill>
                  <a:srgbClr val="E98B0D"/>
                </a:solidFill>
              </a:rPr>
              <a:t>DIETE A DEFICIT CALORICO BILANCIATO  =   </a:t>
            </a:r>
          </a:p>
          <a:p>
            <a:pPr algn="ctr">
              <a:defRPr/>
            </a:pPr>
            <a:r>
              <a:rPr lang="it-IT" sz="2800" b="1" dirty="0">
                <a:solidFill>
                  <a:srgbClr val="E98B0D"/>
                </a:solidFill>
              </a:rPr>
              <a:t>KCAL  &gt;1200</a:t>
            </a:r>
          </a:p>
        </p:txBody>
      </p:sp>
      <p:sp>
        <p:nvSpPr>
          <p:cNvPr id="107536" name="Text Box 16"/>
          <p:cNvSpPr txBox="1">
            <a:spLocks noChangeArrowheads="1"/>
          </p:cNvSpPr>
          <p:nvPr/>
        </p:nvSpPr>
        <p:spPr bwMode="auto">
          <a:xfrm>
            <a:off x="3584575" y="23813"/>
            <a:ext cx="18415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endParaRPr lang="it-IT" sz="800" b="1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54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ChangeArrowheads="1"/>
          </p:cNvSpPr>
          <p:nvPr/>
        </p:nvSpPr>
        <p:spPr bwMode="auto">
          <a:xfrm>
            <a:off x="2133600" y="1981200"/>
            <a:ext cx="80772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>
              <a:lnSpc>
                <a:spcPct val="90000"/>
              </a:lnSpc>
              <a:spcBef>
                <a:spcPct val="55000"/>
              </a:spcBef>
              <a:buClr>
                <a:srgbClr val="FF3300"/>
              </a:buClr>
              <a:buFontTx/>
              <a:buChar char="•"/>
              <a:defRPr/>
            </a:pPr>
            <a:r>
              <a:rPr lang="it-IT" sz="2600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it-IT" sz="2800" dirty="0">
                <a:solidFill>
                  <a:srgbClr val="003773"/>
                </a:solidFill>
              </a:rPr>
              <a:t>adattare la dieta al paziente, e non viceversa</a:t>
            </a:r>
          </a:p>
          <a:p>
            <a:pPr>
              <a:lnSpc>
                <a:spcPct val="90000"/>
              </a:lnSpc>
              <a:spcBef>
                <a:spcPct val="55000"/>
              </a:spcBef>
              <a:buClr>
                <a:srgbClr val="FF3300"/>
              </a:buClr>
              <a:buFontTx/>
              <a:buChar char="•"/>
              <a:defRPr/>
            </a:pPr>
            <a:r>
              <a:rPr lang="it-IT" sz="2800" dirty="0">
                <a:solidFill>
                  <a:srgbClr val="003773"/>
                </a:solidFill>
              </a:rPr>
              <a:t> prevedere da 3 a 5 pasti al giorno, secondo esigenze individuali</a:t>
            </a:r>
          </a:p>
          <a:p>
            <a:pPr>
              <a:lnSpc>
                <a:spcPct val="90000"/>
              </a:lnSpc>
              <a:spcBef>
                <a:spcPct val="55000"/>
              </a:spcBef>
              <a:buClr>
                <a:srgbClr val="FF3300"/>
              </a:buClr>
              <a:buFontTx/>
              <a:buChar char="•"/>
              <a:defRPr/>
            </a:pPr>
            <a:r>
              <a:rPr lang="it-IT" sz="2800" dirty="0">
                <a:solidFill>
                  <a:srgbClr val="003773"/>
                </a:solidFill>
              </a:rPr>
              <a:t> prevedere la possibilità di consumare i pasti fuori    casa </a:t>
            </a:r>
          </a:p>
          <a:p>
            <a:pPr>
              <a:lnSpc>
                <a:spcPct val="90000"/>
              </a:lnSpc>
              <a:spcBef>
                <a:spcPct val="55000"/>
              </a:spcBef>
              <a:buClr>
                <a:srgbClr val="FF3300"/>
              </a:buClr>
              <a:buFontTx/>
              <a:buChar char="•"/>
              <a:defRPr/>
            </a:pPr>
            <a:r>
              <a:rPr lang="it-IT" sz="2800" dirty="0">
                <a:solidFill>
                  <a:srgbClr val="003773"/>
                </a:solidFill>
              </a:rPr>
              <a:t> limitare il più possibile la necessità di pesare gli alimenti (unità di misura casalinghe)</a:t>
            </a:r>
          </a:p>
          <a:p>
            <a:pPr>
              <a:lnSpc>
                <a:spcPct val="90000"/>
              </a:lnSpc>
              <a:spcBef>
                <a:spcPct val="55000"/>
              </a:spcBef>
              <a:buClr>
                <a:srgbClr val="FF3300"/>
              </a:buClr>
              <a:buFontTx/>
              <a:buChar char="•"/>
              <a:defRPr/>
            </a:pPr>
            <a:r>
              <a:rPr lang="it-IT" sz="2800" dirty="0">
                <a:solidFill>
                  <a:srgbClr val="003773"/>
                </a:solidFill>
              </a:rPr>
              <a:t> dare la massima possibilità di sostituzioni ed equivalenze</a:t>
            </a:r>
          </a:p>
        </p:txBody>
      </p:sp>
      <p:sp>
        <p:nvSpPr>
          <p:cNvPr id="110595" name="Text Box 3"/>
          <p:cNvSpPr txBox="1">
            <a:spLocks noChangeArrowheads="1"/>
          </p:cNvSpPr>
          <p:nvPr/>
        </p:nvSpPr>
        <p:spPr bwMode="auto">
          <a:xfrm>
            <a:off x="2743200" y="803276"/>
            <a:ext cx="7010400" cy="867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it-IT" sz="2800" b="1" dirty="0">
                <a:solidFill>
                  <a:srgbClr val="E98B0D"/>
                </a:solidFill>
              </a:rPr>
              <a:t>DIETA A DEFICIT CALORICO BILANCIATO:</a:t>
            </a:r>
          </a:p>
          <a:p>
            <a:pPr algn="ctr">
              <a:lnSpc>
                <a:spcPct val="90000"/>
              </a:lnSpc>
              <a:defRPr/>
            </a:pPr>
            <a:r>
              <a:rPr lang="it-IT" sz="2800" b="1" dirty="0">
                <a:solidFill>
                  <a:srgbClr val="E98B0D"/>
                </a:solidFill>
              </a:rPr>
              <a:t>OTTIMIZZARE LA COMPLIANCE</a:t>
            </a:r>
          </a:p>
        </p:txBody>
      </p:sp>
      <p:sp>
        <p:nvSpPr>
          <p:cNvPr id="110597" name="Text Box 5"/>
          <p:cNvSpPr txBox="1">
            <a:spLocks noChangeArrowheads="1"/>
          </p:cNvSpPr>
          <p:nvPr/>
        </p:nvSpPr>
        <p:spPr bwMode="auto">
          <a:xfrm>
            <a:off x="3584575" y="23813"/>
            <a:ext cx="18415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endParaRPr lang="it-IT" sz="800" b="1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0013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ext Box 2"/>
          <p:cNvSpPr txBox="1">
            <a:spLocks noChangeArrowheads="1"/>
          </p:cNvSpPr>
          <p:nvPr/>
        </p:nvSpPr>
        <p:spPr bwMode="auto">
          <a:xfrm>
            <a:off x="2146560" y="826386"/>
            <a:ext cx="7696200" cy="867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it-IT" sz="2800" b="1" dirty="0">
                <a:solidFill>
                  <a:srgbClr val="E98B0D"/>
                </a:solidFill>
              </a:rPr>
              <a:t>DIETA A DEFICIT CALORICO BILANCIATO:</a:t>
            </a:r>
          </a:p>
          <a:p>
            <a:pPr algn="ctr">
              <a:lnSpc>
                <a:spcPct val="90000"/>
              </a:lnSpc>
              <a:defRPr/>
            </a:pPr>
            <a:r>
              <a:rPr lang="it-IT" sz="2800" b="1" dirty="0">
                <a:solidFill>
                  <a:srgbClr val="E98B0D"/>
                </a:solidFill>
              </a:rPr>
              <a:t>OTTIMIZZARE LA COMPLIANCE</a:t>
            </a:r>
          </a:p>
        </p:txBody>
      </p:sp>
      <p:sp>
        <p:nvSpPr>
          <p:cNvPr id="111619" name="Rectangle 3"/>
          <p:cNvSpPr>
            <a:spLocks noChangeArrowheads="1"/>
          </p:cNvSpPr>
          <p:nvPr/>
        </p:nvSpPr>
        <p:spPr bwMode="auto">
          <a:xfrm>
            <a:off x="1828800" y="1981201"/>
            <a:ext cx="8610600" cy="396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>
              <a:lnSpc>
                <a:spcPct val="85000"/>
              </a:lnSpc>
              <a:spcBef>
                <a:spcPct val="70000"/>
              </a:spcBef>
              <a:buClr>
                <a:srgbClr val="FF3300"/>
              </a:buClr>
              <a:buFontTx/>
              <a:buChar char="•"/>
              <a:defRPr/>
            </a:pPr>
            <a:r>
              <a:rPr lang="it-IT" sz="2800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it-IT" sz="2800" dirty="0">
                <a:solidFill>
                  <a:srgbClr val="003773"/>
                </a:solidFill>
              </a:rPr>
              <a:t>provvedere esempi di ricette di facile esecuzione</a:t>
            </a:r>
          </a:p>
          <a:p>
            <a:pPr>
              <a:lnSpc>
                <a:spcPct val="85000"/>
              </a:lnSpc>
              <a:spcBef>
                <a:spcPct val="70000"/>
              </a:spcBef>
              <a:buClr>
                <a:srgbClr val="FF3300"/>
              </a:buClr>
              <a:buFontTx/>
              <a:buChar char="•"/>
              <a:defRPr/>
            </a:pPr>
            <a:r>
              <a:rPr lang="it-IT" sz="2800" dirty="0">
                <a:solidFill>
                  <a:srgbClr val="003773"/>
                </a:solidFill>
              </a:rPr>
              <a:t> inserire se e quando necessario alimenti “atipici” (es. modica quantità di vino, dolci o cioccolata) </a:t>
            </a:r>
          </a:p>
          <a:p>
            <a:pPr>
              <a:lnSpc>
                <a:spcPct val="85000"/>
              </a:lnSpc>
              <a:spcBef>
                <a:spcPct val="70000"/>
              </a:spcBef>
              <a:buClr>
                <a:srgbClr val="FF3300"/>
              </a:buClr>
              <a:buFontTx/>
              <a:buChar char="•"/>
              <a:defRPr/>
            </a:pPr>
            <a:r>
              <a:rPr lang="it-IT" sz="2800" dirty="0">
                <a:solidFill>
                  <a:srgbClr val="003773"/>
                </a:solidFill>
              </a:rPr>
              <a:t> dare tutto il tempo necessario per le spiegazioni ed essere disponibili per futuri chiarimenti</a:t>
            </a:r>
          </a:p>
          <a:p>
            <a:pPr>
              <a:lnSpc>
                <a:spcPct val="85000"/>
              </a:lnSpc>
              <a:spcBef>
                <a:spcPct val="70000"/>
              </a:spcBef>
              <a:buClr>
                <a:srgbClr val="FF3300"/>
              </a:buClr>
              <a:buFontTx/>
              <a:buChar char="•"/>
              <a:defRPr/>
            </a:pPr>
            <a:r>
              <a:rPr lang="it-IT" sz="2800" dirty="0">
                <a:solidFill>
                  <a:srgbClr val="003773"/>
                </a:solidFill>
              </a:rPr>
              <a:t> integrare la terapia dietetica con </a:t>
            </a:r>
            <a:r>
              <a:rPr lang="it-IT" sz="2800" dirty="0" err="1">
                <a:solidFill>
                  <a:srgbClr val="003773"/>
                </a:solidFill>
              </a:rPr>
              <a:t>counselling</a:t>
            </a:r>
            <a:r>
              <a:rPr lang="it-IT" sz="2800" dirty="0">
                <a:solidFill>
                  <a:srgbClr val="003773"/>
                </a:solidFill>
              </a:rPr>
              <a:t>    nutrizionale e diario di </a:t>
            </a:r>
            <a:r>
              <a:rPr lang="it-IT" sz="2800" dirty="0" err="1">
                <a:solidFill>
                  <a:srgbClr val="003773"/>
                </a:solidFill>
              </a:rPr>
              <a:t>autosservazione</a:t>
            </a:r>
            <a:r>
              <a:rPr lang="it-IT" sz="2800" dirty="0">
                <a:solidFill>
                  <a:srgbClr val="003773"/>
                </a:solidFill>
              </a:rPr>
              <a:t> (</a:t>
            </a:r>
            <a:r>
              <a:rPr lang="it-IT" sz="2800" dirty="0" err="1">
                <a:solidFill>
                  <a:srgbClr val="003773"/>
                </a:solidFill>
              </a:rPr>
              <a:t>incl</a:t>
            </a:r>
            <a:r>
              <a:rPr lang="it-IT" sz="2800" dirty="0">
                <a:solidFill>
                  <a:srgbClr val="003773"/>
                </a:solidFill>
              </a:rPr>
              <a:t>. attività fisica)</a:t>
            </a:r>
            <a:endParaRPr lang="it-IT" sz="2800" i="1" dirty="0">
              <a:solidFill>
                <a:srgbClr val="0037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5558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ChangeArrowheads="1"/>
          </p:cNvSpPr>
          <p:nvPr/>
        </p:nvSpPr>
        <p:spPr bwMode="auto">
          <a:xfrm>
            <a:off x="2286000" y="2493552"/>
            <a:ext cx="76962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 algn="just">
              <a:lnSpc>
                <a:spcPct val="25000"/>
              </a:lnSpc>
              <a:buClr>
                <a:srgbClr val="FFFF00"/>
              </a:buClr>
              <a:buFontTx/>
              <a:buChar char="•"/>
              <a:defRPr/>
            </a:pPr>
            <a:endParaRPr lang="it-IT" sz="3200" dirty="0">
              <a:solidFill>
                <a:srgbClr val="FFFFFF"/>
              </a:solidFill>
              <a:latin typeface="Tahoma" pitchFamily="34" charset="0"/>
            </a:endParaRPr>
          </a:p>
          <a:p>
            <a:pPr marL="342900" indent="-342900" algn="just">
              <a:buClr>
                <a:srgbClr val="FF3300"/>
              </a:buClr>
              <a:defRPr/>
            </a:pPr>
            <a:r>
              <a:rPr lang="it-IT" sz="2400" dirty="0">
                <a:solidFill>
                  <a:srgbClr val="003773"/>
                </a:solidFill>
              </a:rPr>
              <a:t>INDICAZIONI:</a:t>
            </a:r>
          </a:p>
          <a:p>
            <a:pPr marL="342900" indent="-342900" algn="just">
              <a:lnSpc>
                <a:spcPct val="120000"/>
              </a:lnSpc>
              <a:buClr>
                <a:srgbClr val="FF3300"/>
              </a:buClr>
              <a:buFontTx/>
              <a:buChar char="•"/>
              <a:defRPr/>
            </a:pPr>
            <a:r>
              <a:rPr lang="it-IT" sz="2400" dirty="0">
                <a:solidFill>
                  <a:srgbClr val="003773"/>
                </a:solidFill>
              </a:rPr>
              <a:t>Pazienti con ridotti dispendi energetici (es. mobilità fortemente limitata, quale stacco da periodi di diete bilanciate)</a:t>
            </a:r>
          </a:p>
          <a:p>
            <a:pPr marL="342900" indent="-342900" algn="just">
              <a:lnSpc>
                <a:spcPct val="120000"/>
              </a:lnSpc>
              <a:buClr>
                <a:srgbClr val="FF3300"/>
              </a:buClr>
              <a:buFontTx/>
              <a:buChar char="•"/>
              <a:defRPr/>
            </a:pPr>
            <a:r>
              <a:rPr lang="it-IT" sz="2400" dirty="0">
                <a:solidFill>
                  <a:srgbClr val="003773"/>
                </a:solidFill>
              </a:rPr>
              <a:t>Necessità di decremento ponderale in tempi  brevi per patologie mediche o chirurgiche</a:t>
            </a:r>
          </a:p>
        </p:txBody>
      </p:sp>
      <p:sp>
        <p:nvSpPr>
          <p:cNvPr id="104451" name="Rectangle 3"/>
          <p:cNvSpPr>
            <a:spLocks noChangeArrowheads="1"/>
          </p:cNvSpPr>
          <p:nvPr/>
        </p:nvSpPr>
        <p:spPr bwMode="auto">
          <a:xfrm>
            <a:off x="2514600" y="882650"/>
            <a:ext cx="67818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66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800" b="1" dirty="0">
                <a:solidFill>
                  <a:srgbClr val="E98B0D"/>
                </a:solidFill>
              </a:rPr>
              <a:t>DIETE A CONTENUTO CALORICO MOLTO BASSO LOW CALORIC DIET LCD: </a:t>
            </a:r>
          </a:p>
          <a:p>
            <a:pPr algn="ctr">
              <a:defRPr/>
            </a:pPr>
            <a:r>
              <a:rPr lang="it-IT" sz="2800" b="1" dirty="0">
                <a:solidFill>
                  <a:srgbClr val="E98B0D"/>
                </a:solidFill>
              </a:rPr>
              <a:t>(800-1200 Kcal)</a:t>
            </a:r>
          </a:p>
        </p:txBody>
      </p:sp>
      <p:sp>
        <p:nvSpPr>
          <p:cNvPr id="104453" name="Text Box 5"/>
          <p:cNvSpPr txBox="1">
            <a:spLocks noChangeArrowheads="1"/>
          </p:cNvSpPr>
          <p:nvPr/>
        </p:nvSpPr>
        <p:spPr bwMode="auto">
          <a:xfrm>
            <a:off x="3584575" y="23813"/>
            <a:ext cx="18415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endParaRPr lang="it-IT" sz="800" b="1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4432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ChangeArrowheads="1"/>
          </p:cNvSpPr>
          <p:nvPr/>
        </p:nvSpPr>
        <p:spPr bwMode="auto">
          <a:xfrm>
            <a:off x="2438400" y="1524000"/>
            <a:ext cx="68580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Clr>
                <a:srgbClr val="FF0066"/>
              </a:buClr>
              <a:buFont typeface="Wingdings" panose="05000000000000000000" pitchFamily="2" charset="2"/>
              <a:buChar char="q"/>
            </a:pPr>
            <a:endParaRPr lang="it-IT" altLang="it-IT" sz="2400" b="1" dirty="0">
              <a:solidFill>
                <a:srgbClr val="FFFFFF"/>
              </a:solidFill>
              <a:latin typeface="Tahoma" panose="020B0604030504040204" pitchFamily="34" charset="0"/>
            </a:endParaRPr>
          </a:p>
          <a:p>
            <a:pPr algn="just" eaLnBrk="1" hangingPunct="1">
              <a:lnSpc>
                <a:spcPct val="90000"/>
              </a:lnSpc>
              <a:buClr>
                <a:srgbClr val="FF3300"/>
              </a:buClr>
              <a:buFontTx/>
              <a:buChar char="•"/>
            </a:pPr>
            <a:r>
              <a:rPr lang="it-IT" altLang="it-IT" sz="2800" dirty="0">
                <a:solidFill>
                  <a:srgbClr val="003773"/>
                </a:solidFill>
                <a:latin typeface="Tahoma" panose="020B0604030504040204" pitchFamily="34" charset="0"/>
              </a:rPr>
              <a:t>3-4 pasti/die</a:t>
            </a:r>
          </a:p>
          <a:p>
            <a:pPr algn="just" eaLnBrk="1" hangingPunct="1">
              <a:lnSpc>
                <a:spcPct val="90000"/>
              </a:lnSpc>
              <a:buClr>
                <a:srgbClr val="FF3300"/>
              </a:buClr>
              <a:buFontTx/>
              <a:buChar char="•"/>
            </a:pPr>
            <a:endParaRPr lang="it-IT" altLang="it-IT" sz="2800" dirty="0">
              <a:solidFill>
                <a:srgbClr val="003773"/>
              </a:solidFill>
              <a:latin typeface="Tahoma" panose="020B0604030504040204" pitchFamily="34" charset="0"/>
            </a:endParaRPr>
          </a:p>
          <a:p>
            <a:pPr algn="just" eaLnBrk="1" hangingPunct="1">
              <a:lnSpc>
                <a:spcPct val="90000"/>
              </a:lnSpc>
              <a:buClr>
                <a:srgbClr val="FF3300"/>
              </a:buClr>
              <a:buFontTx/>
              <a:buChar char="•"/>
            </a:pPr>
            <a:r>
              <a:rPr lang="it-IT" altLang="it-IT" sz="2800" dirty="0">
                <a:solidFill>
                  <a:srgbClr val="003773"/>
                </a:solidFill>
                <a:latin typeface="Tahoma" panose="020B0604030504040204" pitchFamily="34" charset="0"/>
              </a:rPr>
              <a:t>proteine 1.1-1.2  g/kg peso ideale</a:t>
            </a:r>
          </a:p>
          <a:p>
            <a:pPr algn="just" eaLnBrk="1" hangingPunct="1">
              <a:lnSpc>
                <a:spcPct val="90000"/>
              </a:lnSpc>
              <a:buClr>
                <a:srgbClr val="FF3300"/>
              </a:buClr>
              <a:buFontTx/>
              <a:buChar char="•"/>
            </a:pPr>
            <a:endParaRPr lang="it-IT" altLang="it-IT" sz="2800" dirty="0">
              <a:solidFill>
                <a:srgbClr val="003773"/>
              </a:solidFill>
              <a:latin typeface="Tahoma" panose="020B0604030504040204" pitchFamily="34" charset="0"/>
            </a:endParaRPr>
          </a:p>
          <a:p>
            <a:pPr algn="just" eaLnBrk="1" hangingPunct="1">
              <a:lnSpc>
                <a:spcPct val="90000"/>
              </a:lnSpc>
              <a:buClr>
                <a:srgbClr val="FF3300"/>
              </a:buClr>
              <a:buFontTx/>
              <a:buChar char="•"/>
            </a:pPr>
            <a:r>
              <a:rPr lang="it-IT" altLang="it-IT" sz="2800" dirty="0">
                <a:solidFill>
                  <a:srgbClr val="003773"/>
                </a:solidFill>
                <a:latin typeface="Tahoma" panose="020B0604030504040204" pitchFamily="34" charset="0"/>
              </a:rPr>
              <a:t>lipidi:  20-30 g/die</a:t>
            </a:r>
          </a:p>
          <a:p>
            <a:pPr algn="just" eaLnBrk="1" hangingPunct="1">
              <a:lnSpc>
                <a:spcPct val="90000"/>
              </a:lnSpc>
              <a:buClr>
                <a:srgbClr val="FF3300"/>
              </a:buClr>
              <a:buFontTx/>
              <a:buChar char="•"/>
            </a:pPr>
            <a:endParaRPr lang="it-IT" altLang="it-IT" sz="2800" dirty="0">
              <a:solidFill>
                <a:srgbClr val="003773"/>
              </a:solidFill>
              <a:latin typeface="Tahoma" panose="020B0604030504040204" pitchFamily="34" charset="0"/>
            </a:endParaRPr>
          </a:p>
          <a:p>
            <a:pPr algn="just" eaLnBrk="1" hangingPunct="1">
              <a:lnSpc>
                <a:spcPct val="90000"/>
              </a:lnSpc>
              <a:buClr>
                <a:srgbClr val="FF3300"/>
              </a:buClr>
              <a:buFontTx/>
              <a:buChar char="•"/>
            </a:pPr>
            <a:r>
              <a:rPr lang="it-IT" altLang="it-IT" sz="2800" dirty="0">
                <a:solidFill>
                  <a:srgbClr val="003773"/>
                </a:solidFill>
                <a:latin typeface="Tahoma" panose="020B0604030504040204" pitchFamily="34" charset="0"/>
              </a:rPr>
              <a:t>fibre: 20-30 g/die </a:t>
            </a:r>
          </a:p>
          <a:p>
            <a:pPr algn="just" eaLnBrk="1" hangingPunct="1">
              <a:lnSpc>
                <a:spcPct val="90000"/>
              </a:lnSpc>
              <a:buClr>
                <a:srgbClr val="FF3300"/>
              </a:buClr>
              <a:buFontTx/>
              <a:buChar char="•"/>
            </a:pPr>
            <a:endParaRPr lang="it-IT" altLang="it-IT" sz="2800" dirty="0">
              <a:solidFill>
                <a:srgbClr val="003773"/>
              </a:solidFill>
              <a:latin typeface="Tahoma" panose="020B0604030504040204" pitchFamily="34" charset="0"/>
            </a:endParaRPr>
          </a:p>
          <a:p>
            <a:pPr algn="just" eaLnBrk="1" hangingPunct="1">
              <a:lnSpc>
                <a:spcPct val="90000"/>
              </a:lnSpc>
              <a:buClr>
                <a:srgbClr val="FF3300"/>
              </a:buClr>
              <a:buFontTx/>
              <a:buChar char="•"/>
            </a:pPr>
            <a:r>
              <a:rPr lang="it-IT" altLang="it-IT" sz="2800" dirty="0">
                <a:solidFill>
                  <a:srgbClr val="003773"/>
                </a:solidFill>
                <a:latin typeface="Tahoma" panose="020B0604030504040204" pitchFamily="34" charset="0"/>
              </a:rPr>
              <a:t>calorie 15-20/Kg peso accettabile</a:t>
            </a:r>
          </a:p>
          <a:p>
            <a:pPr algn="just" eaLnBrk="1" hangingPunct="1">
              <a:lnSpc>
                <a:spcPct val="45000"/>
              </a:lnSpc>
              <a:buClr>
                <a:srgbClr val="FF3300"/>
              </a:buClr>
              <a:buFontTx/>
              <a:buChar char="•"/>
            </a:pPr>
            <a:endParaRPr lang="it-IT" altLang="it-IT" sz="2800" dirty="0">
              <a:solidFill>
                <a:srgbClr val="003773"/>
              </a:solidFill>
              <a:latin typeface="Tahoma" panose="020B0604030504040204" pitchFamily="34" charset="0"/>
            </a:endParaRPr>
          </a:p>
          <a:p>
            <a:pPr algn="just" eaLnBrk="1" hangingPunct="1">
              <a:buClr>
                <a:srgbClr val="FF3300"/>
              </a:buClr>
              <a:buFontTx/>
              <a:buChar char="•"/>
            </a:pPr>
            <a:r>
              <a:rPr lang="it-IT" altLang="it-IT" sz="2800" dirty="0">
                <a:solidFill>
                  <a:srgbClr val="003773"/>
                </a:solidFill>
                <a:latin typeface="Tahoma" panose="020B0604030504040204" pitchFamily="34" charset="0"/>
              </a:rPr>
              <a:t>Avvertenze:</a:t>
            </a:r>
            <a:r>
              <a:rPr lang="it-IT" altLang="it-IT" sz="2400" b="1" dirty="0">
                <a:solidFill>
                  <a:srgbClr val="003773"/>
                </a:solidFill>
                <a:latin typeface="Tahoma" panose="020B0604030504040204" pitchFamily="34" charset="0"/>
              </a:rPr>
              <a:t> </a:t>
            </a:r>
            <a:r>
              <a:rPr lang="it-IT" altLang="it-IT" sz="2800" dirty="0">
                <a:solidFill>
                  <a:srgbClr val="003773"/>
                </a:solidFill>
                <a:latin typeface="Tahoma" panose="020B0604030504040204" pitchFamily="34" charset="0"/>
              </a:rPr>
              <a:t>difficoltosa </a:t>
            </a:r>
            <a:r>
              <a:rPr lang="it-IT" altLang="it-IT" sz="2800" dirty="0">
                <a:solidFill>
                  <a:srgbClr val="FFFFFF"/>
                </a:solidFill>
                <a:latin typeface="Tahoma" panose="020B0604030504040204" pitchFamily="34" charset="0"/>
              </a:rPr>
              <a:t>la compliance a medio e lungo termine</a:t>
            </a:r>
          </a:p>
        </p:txBody>
      </p:sp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2682876" y="1084264"/>
            <a:ext cx="65389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66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3200" b="1" dirty="0">
                <a:solidFill>
                  <a:srgbClr val="E98B0D"/>
                </a:solidFill>
              </a:rPr>
              <a:t>Modalità di esecuzione suggerite</a:t>
            </a:r>
          </a:p>
        </p:txBody>
      </p:sp>
      <p:sp>
        <p:nvSpPr>
          <p:cNvPr id="105477" name="Text Box 5"/>
          <p:cNvSpPr txBox="1">
            <a:spLocks noChangeArrowheads="1"/>
          </p:cNvSpPr>
          <p:nvPr/>
        </p:nvSpPr>
        <p:spPr bwMode="auto">
          <a:xfrm>
            <a:off x="3584575" y="23813"/>
            <a:ext cx="18415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endParaRPr lang="it-IT" sz="800" b="1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1482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3"/>
          <p:cNvSpPr txBox="1">
            <a:spLocks noChangeArrowheads="1"/>
          </p:cNvSpPr>
          <p:nvPr/>
        </p:nvSpPr>
        <p:spPr bwMode="auto">
          <a:xfrm>
            <a:off x="2895600" y="1045705"/>
            <a:ext cx="5105400" cy="532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3200" b="1" dirty="0">
                <a:solidFill>
                  <a:srgbClr val="003773"/>
                </a:solidFill>
                <a:latin typeface="+mn-lt"/>
              </a:rPr>
              <a:t>Esempio di dieta VLCD</a:t>
            </a:r>
          </a:p>
          <a:p>
            <a:pPr eaLnBrk="1" hangingPunct="1">
              <a:buFontTx/>
              <a:buAutoNum type="arabicParenR"/>
            </a:pPr>
            <a:r>
              <a:rPr lang="it-IT" altLang="it-IT" sz="2800" b="1" dirty="0">
                <a:solidFill>
                  <a:srgbClr val="003773"/>
                </a:solidFill>
                <a:latin typeface="+mn-lt"/>
              </a:rPr>
              <a:t>Latte </a:t>
            </a:r>
            <a:r>
              <a:rPr lang="it-IT" altLang="it-IT" sz="2800" b="1" dirty="0" err="1">
                <a:solidFill>
                  <a:srgbClr val="003773"/>
                </a:solidFill>
                <a:latin typeface="+mn-lt"/>
              </a:rPr>
              <a:t>parz</a:t>
            </a:r>
            <a:r>
              <a:rPr lang="it-IT" altLang="it-IT" sz="2800" b="1" dirty="0">
                <a:solidFill>
                  <a:srgbClr val="003773"/>
                </a:solidFill>
                <a:latin typeface="+mn-lt"/>
              </a:rPr>
              <a:t> scremato   150 cc</a:t>
            </a:r>
          </a:p>
          <a:p>
            <a:pPr eaLnBrk="1" hangingPunct="1">
              <a:buFontTx/>
              <a:buAutoNum type="arabicParenR"/>
            </a:pPr>
            <a:r>
              <a:rPr lang="it-IT" altLang="it-IT" sz="2800" b="1" dirty="0">
                <a:solidFill>
                  <a:srgbClr val="003773"/>
                </a:solidFill>
                <a:latin typeface="+mn-lt"/>
              </a:rPr>
              <a:t>Fette biscottate  g 15</a:t>
            </a:r>
          </a:p>
          <a:p>
            <a:pPr eaLnBrk="1" hangingPunct="1">
              <a:buFontTx/>
              <a:buAutoNum type="arabicParenR"/>
            </a:pPr>
            <a:r>
              <a:rPr lang="it-IT" altLang="it-IT" sz="2800" b="1" dirty="0">
                <a:solidFill>
                  <a:srgbClr val="003773"/>
                </a:solidFill>
                <a:latin typeface="+mn-lt"/>
              </a:rPr>
              <a:t> carne magra  g 150</a:t>
            </a:r>
          </a:p>
          <a:p>
            <a:pPr eaLnBrk="1" hangingPunct="1">
              <a:buFontTx/>
              <a:buAutoNum type="arabicParenR"/>
            </a:pPr>
            <a:r>
              <a:rPr lang="it-IT" altLang="it-IT" sz="2800" b="1" dirty="0">
                <a:solidFill>
                  <a:srgbClr val="003773"/>
                </a:solidFill>
                <a:latin typeface="+mn-lt"/>
              </a:rPr>
              <a:t>Pesce g 200</a:t>
            </a:r>
          </a:p>
          <a:p>
            <a:pPr eaLnBrk="1" hangingPunct="1">
              <a:buFontTx/>
              <a:buAutoNum type="arabicParenR"/>
            </a:pPr>
            <a:r>
              <a:rPr lang="it-IT" altLang="it-IT" sz="2800" b="1" dirty="0">
                <a:solidFill>
                  <a:srgbClr val="003773"/>
                </a:solidFill>
                <a:latin typeface="+mn-lt"/>
              </a:rPr>
              <a:t>Ortaggi g 500</a:t>
            </a:r>
          </a:p>
          <a:p>
            <a:pPr eaLnBrk="1" hangingPunct="1">
              <a:buFontTx/>
              <a:buAutoNum type="arabicParenR"/>
            </a:pPr>
            <a:r>
              <a:rPr lang="it-IT" altLang="it-IT" sz="2800" b="1" dirty="0">
                <a:solidFill>
                  <a:srgbClr val="003773"/>
                </a:solidFill>
                <a:latin typeface="+mn-lt"/>
              </a:rPr>
              <a:t>Frutta g 300</a:t>
            </a:r>
          </a:p>
          <a:p>
            <a:pPr eaLnBrk="1" hangingPunct="1">
              <a:buFontTx/>
              <a:buAutoNum type="arabicParenR"/>
            </a:pPr>
            <a:r>
              <a:rPr lang="it-IT" altLang="it-IT" sz="2800" b="1" dirty="0">
                <a:solidFill>
                  <a:srgbClr val="003773"/>
                </a:solidFill>
                <a:latin typeface="+mn-lt"/>
              </a:rPr>
              <a:t>Pane g 50</a:t>
            </a:r>
          </a:p>
          <a:p>
            <a:pPr eaLnBrk="1" hangingPunct="1">
              <a:buFontTx/>
              <a:buAutoNum type="arabicParenR"/>
            </a:pPr>
            <a:r>
              <a:rPr lang="it-IT" altLang="it-IT" sz="2800" b="1" dirty="0">
                <a:solidFill>
                  <a:srgbClr val="003773"/>
                </a:solidFill>
                <a:latin typeface="+mn-lt"/>
              </a:rPr>
              <a:t>Olio d’oliva g 25</a:t>
            </a:r>
          </a:p>
          <a:p>
            <a:pPr eaLnBrk="1" hangingPunct="1">
              <a:buFontTx/>
              <a:buAutoNum type="arabicParenR"/>
            </a:pPr>
            <a:endParaRPr lang="it-IT" altLang="it-IT" sz="2800" b="1" dirty="0">
              <a:solidFill>
                <a:srgbClr val="003773"/>
              </a:solidFill>
              <a:latin typeface="+mn-lt"/>
            </a:endParaRPr>
          </a:p>
          <a:p>
            <a:pPr eaLnBrk="1" hangingPunct="1"/>
            <a:r>
              <a:rPr lang="it-IT" altLang="it-IT" sz="2800" b="1" dirty="0">
                <a:solidFill>
                  <a:srgbClr val="FF0000"/>
                </a:solidFill>
                <a:latin typeface="+mn-lt"/>
              </a:rPr>
              <a:t>NB :</a:t>
            </a:r>
            <a:r>
              <a:rPr lang="it-IT" altLang="it-IT" sz="2800" b="1" dirty="0">
                <a:solidFill>
                  <a:srgbClr val="003773"/>
                </a:solidFill>
                <a:latin typeface="+mn-lt"/>
              </a:rPr>
              <a:t> </a:t>
            </a:r>
            <a:r>
              <a:rPr lang="it-IT" altLang="it-IT" sz="2800" b="1" dirty="0">
                <a:solidFill>
                  <a:srgbClr val="FF0000"/>
                </a:solidFill>
                <a:latin typeface="+mn-lt"/>
              </a:rPr>
              <a:t>la dieta è carente in calcio </a:t>
            </a:r>
            <a:r>
              <a:rPr lang="it-IT" altLang="it-IT" sz="2800" b="1" dirty="0">
                <a:solidFill>
                  <a:schemeClr val="bg1"/>
                </a:solidFill>
                <a:latin typeface="+mn-lt"/>
              </a:rPr>
              <a:t>calcio</a:t>
            </a:r>
            <a:r>
              <a:rPr lang="it-IT" altLang="it-IT" sz="2800" b="1" dirty="0">
                <a:latin typeface="+mn-lt"/>
              </a:rPr>
              <a:t> </a:t>
            </a:r>
          </a:p>
        </p:txBody>
      </p:sp>
      <p:sp>
        <p:nvSpPr>
          <p:cNvPr id="72707" name="Text Box 4"/>
          <p:cNvSpPr txBox="1">
            <a:spLocks noChangeArrowheads="1"/>
          </p:cNvSpPr>
          <p:nvPr/>
        </p:nvSpPr>
        <p:spPr bwMode="auto">
          <a:xfrm>
            <a:off x="8291566" y="924160"/>
            <a:ext cx="184467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400" b="1" dirty="0">
                <a:solidFill>
                  <a:srgbClr val="E98B0D"/>
                </a:solidFill>
                <a:latin typeface="Times New Roman" panose="02020603050405020304" pitchFamily="18" charset="0"/>
              </a:rPr>
              <a:t>Cal.1050</a:t>
            </a:r>
          </a:p>
          <a:p>
            <a:pPr eaLnBrk="1" hangingPunct="1"/>
            <a:r>
              <a:rPr lang="it-IT" altLang="it-IT" sz="2400" b="1" dirty="0" err="1">
                <a:solidFill>
                  <a:srgbClr val="E98B0D"/>
                </a:solidFill>
                <a:latin typeface="Times New Roman" panose="02020603050405020304" pitchFamily="18" charset="0"/>
              </a:rPr>
              <a:t>Prot</a:t>
            </a:r>
            <a:r>
              <a:rPr lang="it-IT" altLang="it-IT" sz="2400" b="1" dirty="0">
                <a:solidFill>
                  <a:srgbClr val="E98B0D"/>
                </a:solidFill>
                <a:latin typeface="Times New Roman" panose="02020603050405020304" pitchFamily="18" charset="0"/>
              </a:rPr>
              <a:t>. G 83</a:t>
            </a:r>
          </a:p>
          <a:p>
            <a:pPr eaLnBrk="1" hangingPunct="1"/>
            <a:r>
              <a:rPr lang="it-IT" altLang="it-IT" sz="2400" b="1" dirty="0" err="1">
                <a:solidFill>
                  <a:srgbClr val="E98B0D"/>
                </a:solidFill>
                <a:latin typeface="Times New Roman" panose="02020603050405020304" pitchFamily="18" charset="0"/>
              </a:rPr>
              <a:t>Lip</a:t>
            </a:r>
            <a:r>
              <a:rPr lang="it-IT" altLang="it-IT" sz="2400" b="1" dirty="0">
                <a:solidFill>
                  <a:srgbClr val="E98B0D"/>
                </a:solidFill>
                <a:latin typeface="Times New Roman" panose="02020603050405020304" pitchFamily="18" charset="0"/>
              </a:rPr>
              <a:t> 37 g </a:t>
            </a:r>
          </a:p>
          <a:p>
            <a:pPr eaLnBrk="1" hangingPunct="1"/>
            <a:r>
              <a:rPr lang="it-IT" altLang="it-IT" sz="2400" b="1" dirty="0" err="1">
                <a:solidFill>
                  <a:srgbClr val="E98B0D"/>
                </a:solidFill>
                <a:latin typeface="Times New Roman" panose="02020603050405020304" pitchFamily="18" charset="0"/>
              </a:rPr>
              <a:t>Glic</a:t>
            </a:r>
            <a:r>
              <a:rPr lang="it-IT" altLang="it-IT" sz="2400" b="1" dirty="0">
                <a:solidFill>
                  <a:srgbClr val="E98B0D"/>
                </a:solidFill>
                <a:latin typeface="Times New Roman" panose="02020603050405020304" pitchFamily="18" charset="0"/>
              </a:rPr>
              <a:t> g .93</a:t>
            </a:r>
          </a:p>
        </p:txBody>
      </p:sp>
    </p:spTree>
    <p:extLst>
      <p:ext uri="{BB962C8B-B14F-4D97-AF65-F5344CB8AC3E}">
        <p14:creationId xmlns:p14="http://schemas.microsoft.com/office/powerpoint/2010/main" val="233223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contenuto 12">
            <a:extLst>
              <a:ext uri="{FF2B5EF4-FFF2-40B4-BE49-F238E27FC236}">
                <a16:creationId xmlns:a16="http://schemas.microsoft.com/office/drawing/2014/main" id="{D366B44C-41FC-4197-A811-C509548C78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29200" y="1536701"/>
            <a:ext cx="6484374" cy="39202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riduzione preoperatoria del peso è raccomandata nei pz candidati a BS soprattutto nei pz con BMI &gt; 40 </a:t>
            </a:r>
            <a:r>
              <a:rPr lang="it-IT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Kg/m2.</a:t>
            </a:r>
            <a:endParaRPr lang="it-IT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it-IT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ci sono però al momento delle indicazioni conclusive per la mancanza di studi multicentrici,  randomizzati e controllati, ma solo studi  </a:t>
            </a:r>
            <a:r>
              <a:rPr lang="it-IT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retrospettivi.</a:t>
            </a:r>
            <a:endParaRPr lang="it-IT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3E03B0E-FBF4-371B-9F71-0D667BF437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3900" t="22933" r="35500"/>
          <a:stretch/>
        </p:blipFill>
        <p:spPr>
          <a:xfrm>
            <a:off x="1056694" y="1047782"/>
            <a:ext cx="3264288" cy="462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91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69"/>
    </mc:Choice>
    <mc:Fallback xmlns="">
      <p:transition spd="slow" advTm="45569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ChangeArrowheads="1"/>
          </p:cNvSpPr>
          <p:nvPr/>
        </p:nvSpPr>
        <p:spPr bwMode="auto">
          <a:xfrm>
            <a:off x="1905000" y="2362200"/>
            <a:ext cx="8382000" cy="386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5000"/>
              </a:spcBef>
            </a:pPr>
            <a:r>
              <a:rPr lang="it-IT" altLang="it-IT" sz="3000" b="1" dirty="0">
                <a:solidFill>
                  <a:srgbClr val="FF0000"/>
                </a:solidFill>
              </a:rPr>
              <a:t>Avvertenze</a:t>
            </a:r>
          </a:p>
          <a:p>
            <a:pPr eaLnBrk="1" hangingPunct="1">
              <a:spcBef>
                <a:spcPct val="55000"/>
              </a:spcBef>
            </a:pPr>
            <a:r>
              <a:rPr lang="it-IT" altLang="it-IT" sz="2600" dirty="0">
                <a:solidFill>
                  <a:srgbClr val="FFCC00"/>
                </a:solidFill>
              </a:rPr>
              <a:t>    </a:t>
            </a:r>
            <a:r>
              <a:rPr lang="it-IT" altLang="it-IT" sz="2600" dirty="0">
                <a:solidFill>
                  <a:srgbClr val="003773"/>
                </a:solidFill>
              </a:rPr>
              <a:t>introito calorico minimo: 400 kcal (F)  500 kcal (M)</a:t>
            </a:r>
          </a:p>
          <a:p>
            <a:pPr eaLnBrk="1" hangingPunct="1">
              <a:spcBef>
                <a:spcPct val="55000"/>
              </a:spcBef>
            </a:pPr>
            <a:r>
              <a:rPr lang="it-IT" altLang="it-IT" sz="2600" dirty="0">
                <a:solidFill>
                  <a:srgbClr val="003773"/>
                </a:solidFill>
              </a:rPr>
              <a:t>    proteine ad alto valore biologico, minimo 50 g/die</a:t>
            </a:r>
          </a:p>
          <a:p>
            <a:pPr eaLnBrk="1" hangingPunct="1">
              <a:spcBef>
                <a:spcPct val="55000"/>
              </a:spcBef>
            </a:pPr>
            <a:r>
              <a:rPr lang="it-IT" altLang="it-IT" sz="2600" dirty="0">
                <a:solidFill>
                  <a:srgbClr val="003773"/>
                </a:solidFill>
              </a:rPr>
              <a:t>    indispensabile stretta supervisione medica</a:t>
            </a:r>
          </a:p>
          <a:p>
            <a:pPr eaLnBrk="1" hangingPunct="1">
              <a:spcBef>
                <a:spcPct val="55000"/>
              </a:spcBef>
            </a:pPr>
            <a:r>
              <a:rPr lang="it-IT" altLang="it-IT" sz="2600" dirty="0">
                <a:solidFill>
                  <a:srgbClr val="003773"/>
                </a:solidFill>
              </a:rPr>
              <a:t>    efficacia minima a lungo termine (--&gt; </a:t>
            </a:r>
            <a:r>
              <a:rPr lang="it-IT" altLang="it-IT" sz="2600" dirty="0" err="1">
                <a:solidFill>
                  <a:srgbClr val="003773"/>
                </a:solidFill>
              </a:rPr>
              <a:t>weight</a:t>
            </a:r>
            <a:r>
              <a:rPr lang="it-IT" altLang="it-IT" sz="2600" dirty="0">
                <a:solidFill>
                  <a:srgbClr val="003773"/>
                </a:solidFill>
              </a:rPr>
              <a:t> cycling)</a:t>
            </a:r>
          </a:p>
          <a:p>
            <a:pPr eaLnBrk="1" hangingPunct="1">
              <a:spcBef>
                <a:spcPct val="55000"/>
              </a:spcBef>
            </a:pPr>
            <a:r>
              <a:rPr lang="it-IT" altLang="it-IT" sz="2600" dirty="0">
                <a:solidFill>
                  <a:srgbClr val="003773"/>
                </a:solidFill>
              </a:rPr>
              <a:t>    rischio elevato di colelitiasi se lipidi &lt; 12g/die</a:t>
            </a:r>
          </a:p>
        </p:txBody>
      </p:sp>
      <p:sp>
        <p:nvSpPr>
          <p:cNvPr id="237571" name="Text Box 3"/>
          <p:cNvSpPr txBox="1">
            <a:spLocks noChangeArrowheads="1"/>
          </p:cNvSpPr>
          <p:nvPr/>
        </p:nvSpPr>
        <p:spPr bwMode="auto">
          <a:xfrm>
            <a:off x="1828800" y="1295400"/>
            <a:ext cx="8534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it-IT" sz="2800" b="1" dirty="0">
                <a:solidFill>
                  <a:srgbClr val="E98B0D"/>
                </a:solidFill>
              </a:rPr>
              <a:t>DIETE A BASSISSIMO CONTENUTO CALORICO</a:t>
            </a:r>
          </a:p>
          <a:p>
            <a:pPr algn="ctr"/>
            <a:r>
              <a:rPr lang="it-IT" altLang="it-IT" sz="2800" b="1" dirty="0">
                <a:solidFill>
                  <a:srgbClr val="E98B0D"/>
                </a:solidFill>
              </a:rPr>
              <a:t>(VLCD)  400-800 Kcal</a:t>
            </a:r>
          </a:p>
        </p:txBody>
      </p:sp>
    </p:spTree>
    <p:extLst>
      <p:ext uri="{BB962C8B-B14F-4D97-AF65-F5344CB8AC3E}">
        <p14:creationId xmlns:p14="http://schemas.microsoft.com/office/powerpoint/2010/main" val="350972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ChangeArrowheads="1"/>
          </p:cNvSpPr>
          <p:nvPr/>
        </p:nvSpPr>
        <p:spPr bwMode="auto">
          <a:xfrm>
            <a:off x="2878138" y="1066800"/>
            <a:ext cx="6646862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85763" indent="-3857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52500" indent="-3762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19238" indent="-3762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85975" indent="-3762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676525" indent="-4000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133725" indent="-400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590925" indent="-400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048125" indent="-400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505325" indent="-400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it-IT" altLang="it-IT" sz="2800" dirty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it-IT" altLang="it-IT" sz="3200" b="1" dirty="0">
                <a:solidFill>
                  <a:srgbClr val="E98B0D"/>
                </a:solidFill>
              </a:rPr>
              <a:t>RAZIONALE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rgbClr val="FF3300"/>
              </a:buClr>
              <a:buFontTx/>
              <a:buChar char="•"/>
            </a:pPr>
            <a:r>
              <a:rPr lang="it-IT" altLang="it-IT" sz="3200" dirty="0">
                <a:solidFill>
                  <a:srgbClr val="003773"/>
                </a:solidFill>
                <a:latin typeface="+mn-lt"/>
              </a:rPr>
              <a:t>Ottenere la perdita di peso indotta dalla massima restrizione calorica senza gli effetti indesiderati del digiuno</a:t>
            </a:r>
          </a:p>
          <a:p>
            <a:pPr marL="0" indent="0" eaLnBrk="1" hangingPunct="1">
              <a:lnSpc>
                <a:spcPct val="120000"/>
              </a:lnSpc>
              <a:spcBef>
                <a:spcPct val="20000"/>
              </a:spcBef>
              <a:buClr>
                <a:srgbClr val="FF3300"/>
              </a:buClr>
            </a:pPr>
            <a:endParaRPr lang="it-IT" altLang="it-IT" sz="2800" dirty="0">
              <a:solidFill>
                <a:srgbClr val="003773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5551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ChangeArrowheads="1"/>
          </p:cNvSpPr>
          <p:nvPr/>
        </p:nvSpPr>
        <p:spPr bwMode="auto">
          <a:xfrm>
            <a:off x="2676526" y="1219200"/>
            <a:ext cx="7077075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b="1" dirty="0">
                <a:solidFill>
                  <a:srgbClr val="E98B0D"/>
                </a:solidFill>
              </a:rPr>
              <a:t>Indicazioni:</a:t>
            </a:r>
          </a:p>
          <a:p>
            <a:pPr eaLnBrk="1" hangingPunct="1"/>
            <a:endParaRPr lang="it-IT" altLang="it-IT" sz="2400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/>
            <a:endParaRPr lang="it-IT" altLang="it-IT" sz="2400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/>
            <a:r>
              <a:rPr lang="it-IT" altLang="it-I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it-IT" altLang="it-IT" sz="2800" dirty="0">
                <a:solidFill>
                  <a:srgbClr val="003773"/>
                </a:solidFill>
                <a:latin typeface="+mn-lt"/>
              </a:rPr>
              <a:t>Presenza di patologie associate all’eccesso ponderale che possono trarre giovamento dalla rapida perdita di peso, successivamente a comprovato insuccesso di interventi più conservativi</a:t>
            </a:r>
          </a:p>
          <a:p>
            <a:pPr eaLnBrk="1" hangingPunct="1"/>
            <a:endParaRPr lang="it-IT" altLang="it-IT" sz="2800" dirty="0">
              <a:solidFill>
                <a:srgbClr val="003773"/>
              </a:solidFill>
              <a:latin typeface="+mn-lt"/>
            </a:endParaRPr>
          </a:p>
          <a:p>
            <a:pPr eaLnBrk="1" hangingPunct="1">
              <a:buClr>
                <a:srgbClr val="FF3300"/>
              </a:buClr>
              <a:buFontTx/>
              <a:buChar char="•"/>
            </a:pPr>
            <a:r>
              <a:rPr lang="it-IT" altLang="it-IT" sz="2800" dirty="0">
                <a:solidFill>
                  <a:srgbClr val="003773"/>
                </a:solidFill>
                <a:latin typeface="+mn-lt"/>
              </a:rPr>
              <a:t>oppure BMI &gt; 40</a:t>
            </a:r>
          </a:p>
          <a:p>
            <a:pPr eaLnBrk="1" hangingPunct="1">
              <a:buClr>
                <a:srgbClr val="FF3300"/>
              </a:buClr>
            </a:pPr>
            <a:endParaRPr lang="it-IT" altLang="it-IT" sz="2800" dirty="0">
              <a:solidFill>
                <a:srgbClr val="003773"/>
              </a:solidFill>
              <a:latin typeface="+mn-lt"/>
            </a:endParaRPr>
          </a:p>
          <a:p>
            <a:pPr eaLnBrk="1" hangingPunct="1">
              <a:buClr>
                <a:srgbClr val="FF3300"/>
              </a:buClr>
              <a:buFontTx/>
              <a:buChar char="•"/>
            </a:pPr>
            <a:r>
              <a:rPr lang="it-IT" altLang="it-IT" sz="2800" dirty="0">
                <a:solidFill>
                  <a:srgbClr val="003773"/>
                </a:solidFill>
                <a:latin typeface="+mn-lt"/>
              </a:rPr>
              <a:t>Età 18-65 anni</a:t>
            </a:r>
            <a:endParaRPr lang="it-IT" altLang="it-IT" sz="2800" u="sng" dirty="0">
              <a:solidFill>
                <a:srgbClr val="003773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2471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ChangeArrowheads="1"/>
          </p:cNvSpPr>
          <p:nvPr/>
        </p:nvSpPr>
        <p:spPr bwMode="auto">
          <a:xfrm>
            <a:off x="2133601" y="963056"/>
            <a:ext cx="8201025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85763" indent="-3857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52500" indent="-3762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19238" indent="-3762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85975" indent="-3762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676525" indent="-4000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133725" indent="-400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590925" indent="-400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048125" indent="-400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505325" indent="-400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b="1" dirty="0">
                <a:solidFill>
                  <a:srgbClr val="E98B0D"/>
                </a:solidFill>
              </a:rPr>
              <a:t>MODALITÀ DI ESECUZIONE SUGGERITE</a:t>
            </a:r>
          </a:p>
          <a:p>
            <a:pPr eaLnBrk="1" hangingPunct="1"/>
            <a:r>
              <a:rPr lang="it-IT" altLang="it-IT" sz="3200" dirty="0">
                <a:solidFill>
                  <a:srgbClr val="FFCC00"/>
                </a:solidFill>
              </a:rPr>
              <a:t>   </a:t>
            </a:r>
            <a:r>
              <a:rPr lang="it-IT" altLang="it-IT" sz="2800" dirty="0">
                <a:solidFill>
                  <a:srgbClr val="0037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formule liquide commerciali e/o alimenti </a:t>
            </a:r>
          </a:p>
          <a:p>
            <a:pPr eaLnBrk="1" hangingPunct="1"/>
            <a:r>
              <a:rPr lang="it-IT" altLang="it-IT" sz="2800" dirty="0">
                <a:solidFill>
                  <a:srgbClr val="0037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</a:t>
            </a:r>
            <a:r>
              <a:rPr lang="it-IT" altLang="it-IT" sz="2800" dirty="0" err="1">
                <a:solidFill>
                  <a:srgbClr val="0037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supplementate</a:t>
            </a:r>
            <a:r>
              <a:rPr lang="it-IT" altLang="it-IT" sz="2800" dirty="0">
                <a:solidFill>
                  <a:srgbClr val="0037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con fibre, minerali (</a:t>
            </a:r>
            <a:r>
              <a:rPr lang="it-IT" altLang="it-IT" sz="2800" dirty="0" err="1">
                <a:solidFill>
                  <a:srgbClr val="0037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sopr</a:t>
            </a:r>
            <a:r>
              <a:rPr lang="it-IT" altLang="it-IT" sz="2800" dirty="0">
                <a:solidFill>
                  <a:srgbClr val="0037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 potassio), vitamine, acqua (2 litri/die)</a:t>
            </a:r>
          </a:p>
          <a:p>
            <a:pPr eaLnBrk="1" hangingPunct="1"/>
            <a:r>
              <a:rPr lang="it-IT" altLang="it-IT" sz="2800" dirty="0">
                <a:solidFill>
                  <a:srgbClr val="0037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oppure infusioni per via venosa periferica</a:t>
            </a:r>
          </a:p>
          <a:p>
            <a:pPr eaLnBrk="1" hangingPunct="1">
              <a:spcBef>
                <a:spcPct val="20000"/>
              </a:spcBef>
            </a:pPr>
            <a:r>
              <a:rPr lang="it-IT" altLang="it-IT" sz="2800" dirty="0">
                <a:solidFill>
                  <a:srgbClr val="E98B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CONTROINDICAZIONI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it-IT" altLang="it-IT" sz="2800" dirty="0">
                <a:solidFill>
                  <a:srgbClr val="0037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Alcolismo, gravi problematiche psicopatologiche, epatopatie e nefropatie severe, ridotta aspettativa di vita, recente infarto del miocardio, storia di ictus, alterazioni della conduzione cardiaca, gravidanza</a:t>
            </a:r>
          </a:p>
        </p:txBody>
      </p:sp>
    </p:spTree>
    <p:extLst>
      <p:ext uri="{BB962C8B-B14F-4D97-AF65-F5344CB8AC3E}">
        <p14:creationId xmlns:p14="http://schemas.microsoft.com/office/powerpoint/2010/main" val="214074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ChangeArrowheads="1"/>
          </p:cNvSpPr>
          <p:nvPr/>
        </p:nvSpPr>
        <p:spPr bwMode="auto">
          <a:xfrm>
            <a:off x="2017714" y="333376"/>
            <a:ext cx="8650287" cy="583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85763" indent="-3857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52500" indent="-3762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19238" indent="-3762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85975" indent="-3762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676525" indent="-4000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133725" indent="-400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590925" indent="-400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048125" indent="-400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505325" indent="-400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15000"/>
              </a:spcBef>
            </a:pPr>
            <a:endParaRPr lang="it-IT" altLang="it-IT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eaLnBrk="1" hangingPunct="1">
              <a:lnSpc>
                <a:spcPct val="90000"/>
              </a:lnSpc>
              <a:spcBef>
                <a:spcPct val="15000"/>
              </a:spcBef>
            </a:pPr>
            <a:r>
              <a:rPr lang="it-IT" altLang="it-IT" sz="2800" b="1" dirty="0">
                <a:solidFill>
                  <a:srgbClr val="E98B0D"/>
                </a:solidFill>
                <a:latin typeface="+mn-lt"/>
              </a:rPr>
              <a:t>VANTAGGI</a:t>
            </a:r>
          </a:p>
          <a:p>
            <a:pPr eaLnBrk="1" hangingPunct="1">
              <a:lnSpc>
                <a:spcPct val="90000"/>
              </a:lnSpc>
              <a:spcBef>
                <a:spcPct val="15000"/>
              </a:spcBef>
              <a:buClr>
                <a:srgbClr val="FF3300"/>
              </a:buClr>
              <a:buFontTx/>
              <a:buChar char="•"/>
            </a:pPr>
            <a:r>
              <a:rPr lang="it-IT" altLang="it-IT" sz="2800" b="1" dirty="0">
                <a:solidFill>
                  <a:srgbClr val="003773"/>
                </a:solidFill>
                <a:latin typeface="+mn-lt"/>
              </a:rPr>
              <a:t>Rapida perdita di peso</a:t>
            </a:r>
          </a:p>
          <a:p>
            <a:pPr eaLnBrk="1" hangingPunct="1">
              <a:lnSpc>
                <a:spcPct val="90000"/>
              </a:lnSpc>
              <a:spcBef>
                <a:spcPct val="15000"/>
              </a:spcBef>
              <a:buClr>
                <a:srgbClr val="FF3300"/>
              </a:buClr>
              <a:buFontTx/>
              <a:buChar char="•"/>
            </a:pPr>
            <a:r>
              <a:rPr lang="it-IT" altLang="it-IT" sz="2800" b="1" dirty="0">
                <a:solidFill>
                  <a:srgbClr val="003773"/>
                </a:solidFill>
                <a:latin typeface="+mn-lt"/>
              </a:rPr>
              <a:t>Ottima </a:t>
            </a:r>
            <a:r>
              <a:rPr lang="it-IT" altLang="it-IT" sz="2800" b="1" dirty="0" err="1">
                <a:solidFill>
                  <a:srgbClr val="003773"/>
                </a:solidFill>
                <a:latin typeface="+mn-lt"/>
              </a:rPr>
              <a:t>compliance</a:t>
            </a:r>
            <a:endParaRPr lang="it-IT" altLang="it-IT" sz="2800" b="1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lnSpc>
                <a:spcPct val="90000"/>
              </a:lnSpc>
              <a:spcBef>
                <a:spcPct val="15000"/>
              </a:spcBef>
            </a:pPr>
            <a:r>
              <a:rPr lang="it-IT" altLang="it-IT" sz="2800" b="1" dirty="0">
                <a:solidFill>
                  <a:srgbClr val="E98B0D"/>
                </a:solidFill>
                <a:latin typeface="+mn-lt"/>
              </a:rPr>
              <a:t>SVANTAGGI</a:t>
            </a:r>
          </a:p>
          <a:p>
            <a:pPr eaLnBrk="1" hangingPunct="1">
              <a:lnSpc>
                <a:spcPct val="90000"/>
              </a:lnSpc>
              <a:spcBef>
                <a:spcPct val="15000"/>
              </a:spcBef>
              <a:buClr>
                <a:srgbClr val="FF3300"/>
              </a:buClr>
              <a:buFontTx/>
              <a:buChar char="•"/>
            </a:pPr>
            <a:r>
              <a:rPr lang="it-IT" altLang="it-IT" sz="2800" b="1" dirty="0">
                <a:solidFill>
                  <a:srgbClr val="003773"/>
                </a:solidFill>
                <a:latin typeface="+mn-lt"/>
              </a:rPr>
              <a:t>Diseducative</a:t>
            </a:r>
          </a:p>
          <a:p>
            <a:pPr eaLnBrk="1" hangingPunct="1">
              <a:lnSpc>
                <a:spcPct val="90000"/>
              </a:lnSpc>
              <a:spcBef>
                <a:spcPct val="15000"/>
              </a:spcBef>
              <a:buClr>
                <a:srgbClr val="FF3300"/>
              </a:buClr>
              <a:buFontTx/>
              <a:buChar char="•"/>
            </a:pPr>
            <a:r>
              <a:rPr lang="it-IT" altLang="it-IT" sz="2800" b="1" dirty="0">
                <a:solidFill>
                  <a:srgbClr val="003773"/>
                </a:solidFill>
                <a:latin typeface="+mn-lt"/>
              </a:rPr>
              <a:t>Tendenza a considerarle risolutive</a:t>
            </a:r>
          </a:p>
          <a:p>
            <a:pPr eaLnBrk="1" hangingPunct="1">
              <a:lnSpc>
                <a:spcPct val="90000"/>
              </a:lnSpc>
              <a:spcBef>
                <a:spcPct val="15000"/>
              </a:spcBef>
              <a:buClr>
                <a:srgbClr val="FF3300"/>
              </a:buClr>
              <a:buFontTx/>
              <a:buChar char="•"/>
            </a:pPr>
            <a:r>
              <a:rPr lang="it-IT" altLang="it-IT" sz="2800" b="1" dirty="0">
                <a:solidFill>
                  <a:srgbClr val="003773"/>
                </a:solidFill>
                <a:latin typeface="+mn-lt"/>
              </a:rPr>
              <a:t>Elevato rischio di rapido recupero del peso</a:t>
            </a:r>
            <a:endParaRPr lang="it-IT" altLang="it-IT" sz="2800" b="1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lnSpc>
                <a:spcPct val="90000"/>
              </a:lnSpc>
              <a:spcBef>
                <a:spcPct val="15000"/>
              </a:spcBef>
            </a:pPr>
            <a:r>
              <a:rPr lang="it-IT" altLang="it-IT" sz="2800" b="1" dirty="0">
                <a:solidFill>
                  <a:srgbClr val="E98B0D"/>
                </a:solidFill>
                <a:latin typeface="+mn-lt"/>
              </a:rPr>
              <a:t>RACCOMANDAZIONI</a:t>
            </a:r>
          </a:p>
          <a:p>
            <a:pPr eaLnBrk="1" hangingPunct="1">
              <a:lnSpc>
                <a:spcPct val="90000"/>
              </a:lnSpc>
              <a:spcBef>
                <a:spcPct val="15000"/>
              </a:spcBef>
              <a:buClr>
                <a:srgbClr val="FF3300"/>
              </a:buClr>
              <a:buFontTx/>
              <a:buChar char="•"/>
            </a:pPr>
            <a:r>
              <a:rPr lang="it-IT" altLang="it-IT" sz="2800" b="1" dirty="0">
                <a:solidFill>
                  <a:srgbClr val="003773"/>
                </a:solidFill>
                <a:latin typeface="+mn-lt"/>
              </a:rPr>
              <a:t>Devono essere inserite in un programma di modificazione dello stile di vita, finalizzate alla riduzione del consumo di grassi ad implementazione dell’attività fisica e allo sviluppo di abilità comportamentali</a:t>
            </a:r>
          </a:p>
        </p:txBody>
      </p:sp>
    </p:spTree>
    <p:extLst>
      <p:ext uri="{BB962C8B-B14F-4D97-AF65-F5344CB8AC3E}">
        <p14:creationId xmlns:p14="http://schemas.microsoft.com/office/powerpoint/2010/main" val="306432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048000" y="112132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3600" dirty="0">
                <a:solidFill>
                  <a:srgbClr val="E98B0D"/>
                </a:solidFill>
              </a:rPr>
              <a:t>DIETE CHETOGENICHE </a:t>
            </a:r>
            <a:br>
              <a:rPr lang="it-IT" sz="3600" dirty="0">
                <a:solidFill>
                  <a:srgbClr val="E98B0D"/>
                </a:solidFill>
              </a:rPr>
            </a:br>
            <a:r>
              <a:rPr lang="it-IT" sz="3600" dirty="0" err="1">
                <a:solidFill>
                  <a:srgbClr val="E98B0D"/>
                </a:solidFill>
              </a:rPr>
              <a:t>very</a:t>
            </a:r>
            <a:r>
              <a:rPr lang="it-IT" sz="3600" dirty="0">
                <a:solidFill>
                  <a:srgbClr val="E98B0D"/>
                </a:solidFill>
              </a:rPr>
              <a:t> low </a:t>
            </a:r>
            <a:r>
              <a:rPr lang="it-IT" sz="3600" dirty="0" err="1">
                <a:solidFill>
                  <a:srgbClr val="E98B0D"/>
                </a:solidFill>
              </a:rPr>
              <a:t>ketogenic</a:t>
            </a:r>
            <a:r>
              <a:rPr lang="it-IT" sz="3600" dirty="0">
                <a:solidFill>
                  <a:srgbClr val="E98B0D"/>
                </a:solidFill>
              </a:rPr>
              <a:t> </a:t>
            </a:r>
            <a:r>
              <a:rPr lang="it-IT" sz="3600" dirty="0" err="1">
                <a:solidFill>
                  <a:srgbClr val="E98B0D"/>
                </a:solidFill>
              </a:rPr>
              <a:t>diet</a:t>
            </a:r>
            <a:r>
              <a:rPr lang="it-IT" sz="3600" dirty="0">
                <a:solidFill>
                  <a:srgbClr val="E98B0D"/>
                </a:solidFill>
              </a:rPr>
              <a:t> </a:t>
            </a:r>
            <a:r>
              <a:rPr lang="it-IT" sz="3600" dirty="0" err="1">
                <a:solidFill>
                  <a:srgbClr val="E98B0D"/>
                </a:solidFill>
              </a:rPr>
              <a:t>wlkd</a:t>
            </a:r>
            <a:endParaRPr lang="it-IT" sz="3600" dirty="0"/>
          </a:p>
        </p:txBody>
      </p:sp>
      <p:sp>
        <p:nvSpPr>
          <p:cNvPr id="3" name="Rettangolo 2"/>
          <p:cNvSpPr/>
          <p:nvPr/>
        </p:nvSpPr>
        <p:spPr>
          <a:xfrm>
            <a:off x="3048000" y="2551837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002060"/>
                </a:solidFill>
              </a:rPr>
              <a:t>CHETOSI</a:t>
            </a:r>
          </a:p>
          <a:p>
            <a:pPr algn="just">
              <a:defRPr/>
            </a:pPr>
            <a:r>
              <a:rPr lang="en-US" sz="2800" dirty="0">
                <a:solidFill>
                  <a:srgbClr val="002060"/>
                </a:solidFill>
              </a:rPr>
              <a:t>Si </a:t>
            </a:r>
            <a:r>
              <a:rPr lang="en-US" sz="2800" dirty="0" err="1">
                <a:solidFill>
                  <a:srgbClr val="002060"/>
                </a:solidFill>
              </a:rPr>
              <a:t>parla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di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chetosi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quando</a:t>
            </a:r>
            <a:r>
              <a:rPr lang="en-US" sz="2800" dirty="0">
                <a:solidFill>
                  <a:srgbClr val="002060"/>
                </a:solidFill>
              </a:rPr>
              <a:t> la </a:t>
            </a:r>
            <a:r>
              <a:rPr lang="en-US" sz="2800" dirty="0" err="1">
                <a:solidFill>
                  <a:srgbClr val="002060"/>
                </a:solidFill>
              </a:rPr>
              <a:t>concentrazione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dei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chetoni</a:t>
            </a:r>
            <a:r>
              <a:rPr lang="it-IT" sz="2800" dirty="0"/>
              <a:t> </a:t>
            </a:r>
            <a:r>
              <a:rPr lang="it-IT" sz="2800" dirty="0">
                <a:solidFill>
                  <a:srgbClr val="002060"/>
                </a:solidFill>
              </a:rPr>
              <a:t>(</a:t>
            </a:r>
            <a:r>
              <a:rPr lang="it-IT" sz="2800" dirty="0" err="1">
                <a:solidFill>
                  <a:srgbClr val="002060"/>
                </a:solidFill>
              </a:rPr>
              <a:t>acetoacetato</a:t>
            </a:r>
            <a:r>
              <a:rPr lang="it-IT" sz="2800" dirty="0">
                <a:solidFill>
                  <a:srgbClr val="002060"/>
                </a:solidFill>
              </a:rPr>
              <a:t>, </a:t>
            </a:r>
            <a:r>
              <a:rPr lang="it-IT" sz="2800" dirty="0" err="1">
                <a:solidFill>
                  <a:srgbClr val="002060"/>
                </a:solidFill>
              </a:rPr>
              <a:t>beta-idrossibutirrato</a:t>
            </a:r>
            <a:r>
              <a:rPr lang="it-IT" sz="2800" dirty="0">
                <a:solidFill>
                  <a:srgbClr val="002060"/>
                </a:solidFill>
              </a:rPr>
              <a:t> ed acetone)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nel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sangue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raggiunge</a:t>
            </a:r>
            <a:r>
              <a:rPr lang="en-US" sz="2800" dirty="0">
                <a:solidFill>
                  <a:srgbClr val="002060"/>
                </a:solidFill>
              </a:rPr>
              <a:t> un </a:t>
            </a:r>
            <a:r>
              <a:rPr lang="en-US" sz="2800" dirty="0" err="1">
                <a:solidFill>
                  <a:srgbClr val="002060"/>
                </a:solidFill>
              </a:rPr>
              <a:t>valore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di</a:t>
            </a:r>
            <a:r>
              <a:rPr lang="en-US" sz="2800" dirty="0">
                <a:solidFill>
                  <a:srgbClr val="002060"/>
                </a:solidFill>
              </a:rPr>
              <a:t>            </a:t>
            </a:r>
            <a:r>
              <a:rPr lang="en-US" sz="2800" dirty="0">
                <a:solidFill>
                  <a:srgbClr val="FF0000"/>
                </a:solidFill>
              </a:rPr>
              <a:t>0.5 </a:t>
            </a:r>
            <a:r>
              <a:rPr lang="en-US" sz="2800" dirty="0" err="1">
                <a:solidFill>
                  <a:srgbClr val="FF0000"/>
                </a:solidFill>
              </a:rPr>
              <a:t>mM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213860" y="1162542"/>
            <a:ext cx="17906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E98B0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CHETOSI</a:t>
            </a:r>
          </a:p>
        </p:txBody>
      </p:sp>
      <p:sp>
        <p:nvSpPr>
          <p:cNvPr id="3" name="Rettangolo 2"/>
          <p:cNvSpPr/>
          <p:nvPr/>
        </p:nvSpPr>
        <p:spPr>
          <a:xfrm>
            <a:off x="3048000" y="1916349"/>
            <a:ext cx="6096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Il livello di chetosi può essere valutato misurando nelle urine l’acido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acetoacetico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assente in condizioni normali.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Più attendibile è la misurazione del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beta-idrossibutirrato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plasmatico, che è assente in condizioni normali (&lt;0,03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mmol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/L) e aumenta fino 0,4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mmol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/L dopo il digiuno notturno</a:t>
            </a:r>
          </a:p>
        </p:txBody>
      </p:sp>
      <p:pic>
        <p:nvPicPr>
          <p:cNvPr id="4" name="Immagine 7" descr="Immagine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20867" y="1381377"/>
            <a:ext cx="1871133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716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723901" y="581025"/>
            <a:ext cx="10742084" cy="6370975"/>
          </a:xfrm>
          <a:prstGeom prst="rect">
            <a:avLst/>
          </a:prstGeom>
          <a:noFill/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88938" marR="0" lvl="0" indent="-388938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600" b="1" i="0" u="none" strike="noStrike" kern="1200" cap="none" spc="0" normalizeH="0" baseline="0" noProof="0" dirty="0">
              <a:ln>
                <a:noFill/>
              </a:ln>
              <a:solidFill>
                <a:srgbClr val="E98B0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88938" marR="0" lvl="0" indent="-388938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E98B0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FORMAZIONE DEI CORPI CHETONICI</a:t>
            </a:r>
          </a:p>
          <a:p>
            <a:pPr marL="388938" marR="0" lvl="0" indent="-3889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88938" marR="0" lvl="0" indent="-3889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DIGIUNO PROLUNGATO</a:t>
            </a:r>
          </a:p>
          <a:p>
            <a:pPr marL="388938" marR="0" lvl="0" indent="-3889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00377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88938" marR="0" lvl="0" indent="-3889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DIETA RICCA IN PROTEINE E/O GRASSI E PRIVA 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CARBOIDRATI (DIETA CHETOGENICA)</a:t>
            </a:r>
          </a:p>
          <a:p>
            <a:pPr marL="388938" marR="0" lvl="0" indent="-3889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00377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88938" marR="0" lvl="0" indent="-3889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ESERCIZIO PROLUNGATO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rgbClr val="00377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88938" marR="0" lvl="0" indent="-3889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88938" marR="0" lvl="0" indent="-3889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88938" marR="0" lvl="0" indent="-3889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88938" marR="0" lvl="0" indent="-3889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STATO PATOLOGICO per Carenza di insulina</a:t>
            </a:r>
          </a:p>
          <a:p>
            <a:pPr marL="388938" marR="0" lvl="0" indent="-3889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Chetosi diabetica - diabete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insulino-dipendente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rgbClr val="00377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88938" marR="0" lvl="0" indent="-3889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88938" marR="0" lvl="0" indent="-3889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136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67255" y="1575645"/>
            <a:ext cx="904728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Nei primi giorni di digiuno l’organismo ricava glucosio soprattutto dalla </a:t>
            </a:r>
            <a:r>
              <a:rPr kumimoji="0" lang="it-IT" alt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glicogenolisi</a:t>
            </a:r>
            <a:r>
              <a:rPr kumimoji="0" lang="it-IT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 dalla </a:t>
            </a:r>
            <a:r>
              <a:rPr kumimoji="0" lang="it-IT" alt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gluconeogenesi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endParaRPr kumimoji="0" lang="it-IT" altLang="it-IT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Dopo 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alcuni giorni, tuttavia, i </a:t>
            </a:r>
            <a:r>
              <a:rPr kumimoji="0" lang="it-IT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lipidi diventano il principale substrato energetico 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seguito </a:t>
            </a:r>
            <a:r>
              <a:rPr kumimoji="0" lang="it-IT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dell’attivazione della lipolisi 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del tessuto adiposo. </a:t>
            </a:r>
            <a:endParaRPr kumimoji="0" lang="it-IT" altLang="it-IT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Gli </a:t>
            </a:r>
            <a:r>
              <a:rPr kumimoji="0" lang="it-IT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acidi grassi liberi 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derivati dalla lipolisi vengono trasformati in </a:t>
            </a:r>
            <a:r>
              <a:rPr kumimoji="0" lang="it-IT" alt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acetil</a:t>
            </a:r>
            <a:r>
              <a:rPr kumimoji="0" lang="it-IT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-Co A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che entra nel ciclo degli acidi tricarbossilici. </a:t>
            </a:r>
            <a:endParaRPr kumimoji="0" lang="it-IT" altLang="it-IT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Quando </a:t>
            </a:r>
            <a:r>
              <a:rPr kumimoji="0" lang="it-IT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 lipolisi è elevata, il fegato converte l’eccesso di </a:t>
            </a:r>
            <a:r>
              <a:rPr kumimoji="0" lang="it-IT" alt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acetil-CoA</a:t>
            </a:r>
            <a:r>
              <a:rPr kumimoji="0" lang="it-IT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corpi chetonici 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(acetone,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acetoacetato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 acido beta-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idrossibutirrico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). </a:t>
            </a:r>
            <a:endParaRPr kumimoji="0" lang="it-IT" altLang="it-IT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Tutti </a:t>
            </a:r>
            <a:r>
              <a:rPr kumimoji="0" lang="it-IT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tessuti, incluso il cervello, sono in grado di utilizzare i corpi chetonici come substrato energetico,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per conversione del beta-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idrossi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-butirrato in due molecole di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AcetilCoA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Una 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drastica restrizione dei carboidrati della dieta induce uno stato di chetosi sovrapponibile a quello che si instaura durante il digiuno. </a:t>
            </a:r>
            <a:endParaRPr kumimoji="0" lang="it-IT" altLang="it-IT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</a:t>
            </a:r>
            <a:r>
              <a:rPr kumimoji="0" lang="it-IT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carenza di carboidrati, i chetoni diventano la principale fonte energetica cellulare, in sostituzione del glucosio.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10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658141" y="2269192"/>
            <a:ext cx="5373975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5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8CB75E6-B90B-CAD1-330F-E354368D7E8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58993" y="311903"/>
            <a:ext cx="4270505" cy="165685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A707DE8-C77C-A7CF-D1A3-DBBF91E83A1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58031" y="4313831"/>
            <a:ext cx="4365274" cy="196567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DA84FA2A-4C22-B64B-04AB-AB11135917B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94695" y="409458"/>
            <a:ext cx="3766750" cy="1461743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D369D622-5582-723A-96D6-8927F347C8A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14196" y="4005439"/>
            <a:ext cx="3863517" cy="2040798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1976AB20-6567-A763-D4E8-323DA86EE845}"/>
              </a:ext>
            </a:extLst>
          </p:cNvPr>
          <p:cNvSpPr/>
          <p:nvPr/>
        </p:nvSpPr>
        <p:spPr>
          <a:xfrm>
            <a:off x="1693510" y="2144676"/>
            <a:ext cx="4335989" cy="141577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VLCKD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ha recentemente suscitato grande interesse nella comunità scientifica per il trattamento dell’obesità e delle sue comorbidità     </a:t>
            </a:r>
            <a:r>
              <a:rPr kumimoji="0" lang="it-IT" sz="1400" b="1" i="1" u="none" strike="noStrike" kern="1200" cap="none" spc="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[Castellana M et al. </a:t>
            </a:r>
            <a:r>
              <a:rPr kumimoji="0" lang="it-IT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Rev</a:t>
            </a:r>
            <a:r>
              <a:rPr kumimoji="0" lang="it-IT" sz="1400" b="1" i="1" u="none" strike="noStrike" kern="1200" cap="none" spc="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Endocr</a:t>
            </a:r>
            <a:r>
              <a:rPr kumimoji="0" lang="it-IT" sz="1400" b="1" i="1" u="none" strike="noStrike" kern="1200" cap="none" spc="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Metab</a:t>
            </a:r>
            <a:r>
              <a:rPr kumimoji="0" lang="it-IT" sz="1400" b="1" i="1" u="none" strike="noStrike" kern="1200" cap="none" spc="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Disord</a:t>
            </a:r>
            <a:r>
              <a:rPr kumimoji="0" lang="it-IT" sz="1400" b="1" i="1" u="none" strike="noStrike" kern="1200" cap="none" spc="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2019]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4AEBFFE-705A-11DB-2563-F511757F9A6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58031" y="2298421"/>
            <a:ext cx="4365274" cy="156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19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olo 1"/>
          <p:cNvSpPr>
            <a:spLocks noGrp="1"/>
          </p:cNvSpPr>
          <p:nvPr>
            <p:ph type="title" idx="4294967295"/>
          </p:nvPr>
        </p:nvSpPr>
        <p:spPr>
          <a:xfrm>
            <a:off x="0" y="718878"/>
            <a:ext cx="12192000" cy="893762"/>
          </a:xfrm>
        </p:spPr>
        <p:txBody>
          <a:bodyPr>
            <a:normAutofit/>
          </a:bodyPr>
          <a:lstStyle/>
          <a:p>
            <a:pPr algn="ctr"/>
            <a:r>
              <a:rPr lang="it-IT" altLang="it-IT" sz="2800" dirty="0">
                <a:solidFill>
                  <a:srgbClr val="E98B0D"/>
                </a:solidFill>
                <a:cs typeface="Calibri" pitchFamily="34" charset="0"/>
              </a:rPr>
              <a:t>RUOLO DELLA DIETOTERAPIA NEL PERCORSO </a:t>
            </a:r>
            <a:br>
              <a:rPr lang="it-IT" altLang="it-IT" sz="2800" dirty="0">
                <a:solidFill>
                  <a:srgbClr val="E98B0D"/>
                </a:solidFill>
                <a:cs typeface="Calibri" pitchFamily="34" charset="0"/>
              </a:rPr>
            </a:br>
            <a:r>
              <a:rPr lang="it-IT" altLang="it-IT" sz="2800" dirty="0" err="1">
                <a:solidFill>
                  <a:srgbClr val="E98B0D"/>
                </a:solidFill>
                <a:cs typeface="Calibri" pitchFamily="34" charset="0"/>
              </a:rPr>
              <a:t>DI</a:t>
            </a:r>
            <a:r>
              <a:rPr lang="it-IT" altLang="it-IT" sz="2800" dirty="0">
                <a:solidFill>
                  <a:srgbClr val="E98B0D"/>
                </a:solidFill>
                <a:cs typeface="Calibri" pitchFamily="34" charset="0"/>
              </a:rPr>
              <a:t> CHIRURGIA BARIATRICA</a:t>
            </a:r>
          </a:p>
        </p:txBody>
      </p:sp>
      <p:sp>
        <p:nvSpPr>
          <p:cNvPr id="21506" name="Segnaposto contenuto 2"/>
          <p:cNvSpPr>
            <a:spLocks noGrp="1"/>
          </p:cNvSpPr>
          <p:nvPr>
            <p:ph sz="half" idx="4294967295"/>
          </p:nvPr>
        </p:nvSpPr>
        <p:spPr>
          <a:xfrm>
            <a:off x="700617" y="2649539"/>
            <a:ext cx="5384800" cy="3563937"/>
          </a:xfrm>
        </p:spPr>
        <p:txBody>
          <a:bodyPr>
            <a:normAutofit fontScale="92500" lnSpcReduction="10000"/>
          </a:bodyPr>
          <a:lstStyle/>
          <a:p>
            <a:r>
              <a:rPr altLang="it-IT" sz="1600" dirty="0" err="1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Evitare</a:t>
            </a:r>
            <a:r>
              <a:rPr altLang="it-IT" sz="1600" dirty="0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 </a:t>
            </a:r>
            <a:r>
              <a:rPr altLang="it-IT" sz="1600" dirty="0" err="1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l'</a:t>
            </a:r>
            <a:r>
              <a:rPr altLang="ja-JP" sz="1600" dirty="0" err="1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aumento</a:t>
            </a:r>
            <a:r>
              <a:rPr altLang="ja-JP" sz="1600" dirty="0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 di peso </a:t>
            </a:r>
            <a:r>
              <a:rPr altLang="ja-JP" sz="1600" dirty="0" err="1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durante</a:t>
            </a:r>
            <a:r>
              <a:rPr altLang="ja-JP" sz="1600" dirty="0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 </a:t>
            </a:r>
            <a:br>
              <a:rPr altLang="ja-JP" sz="1600" dirty="0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</a:br>
            <a:r>
              <a:rPr altLang="ja-JP" sz="1600" dirty="0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il </a:t>
            </a:r>
            <a:r>
              <a:rPr altLang="ja-JP" sz="1600" dirty="0" err="1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periodo</a:t>
            </a:r>
            <a:r>
              <a:rPr altLang="ja-JP" sz="1600" dirty="0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 di </a:t>
            </a:r>
            <a:r>
              <a:rPr altLang="ja-JP" sz="1600" dirty="0" err="1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attesa</a:t>
            </a:r>
            <a:endParaRPr altLang="ja-JP" sz="1600" dirty="0">
              <a:solidFill>
                <a:srgbClr val="003773"/>
              </a:solidFill>
              <a:latin typeface="Trebuchet MS" pitchFamily="34" charset="0"/>
              <a:cs typeface="Calibri" pitchFamily="34" charset="0"/>
            </a:endParaRPr>
          </a:p>
          <a:p>
            <a:r>
              <a:rPr altLang="it-IT" sz="1600" dirty="0" err="1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Riabilitazione</a:t>
            </a:r>
            <a:r>
              <a:rPr altLang="it-IT" sz="1600" dirty="0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 </a:t>
            </a:r>
            <a:r>
              <a:rPr altLang="it-IT" sz="1600" dirty="0" err="1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nutrizionale</a:t>
            </a:r>
            <a:r>
              <a:rPr altLang="it-IT" sz="1600" dirty="0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 come "</a:t>
            </a:r>
            <a:r>
              <a:rPr altLang="it-IT" sz="1600" dirty="0" err="1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supervisione</a:t>
            </a:r>
            <a:r>
              <a:rPr altLang="it-IT" sz="1600" dirty="0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" </a:t>
            </a:r>
            <a:r>
              <a:rPr altLang="it-IT" sz="1600" dirty="0" err="1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dei</a:t>
            </a:r>
            <a:r>
              <a:rPr altLang="it-IT" sz="1600" dirty="0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 </a:t>
            </a:r>
            <a:r>
              <a:rPr altLang="it-IT" sz="1600" dirty="0" err="1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comportamenti</a:t>
            </a:r>
            <a:r>
              <a:rPr altLang="it-IT" sz="1600" dirty="0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 </a:t>
            </a:r>
            <a:r>
              <a:rPr altLang="it-IT" sz="1600" dirty="0" err="1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alimentari</a:t>
            </a:r>
            <a:r>
              <a:rPr altLang="it-IT" sz="1600" dirty="0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 </a:t>
            </a:r>
            <a:r>
              <a:rPr altLang="it-IT" sz="1600" dirty="0" err="1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nella</a:t>
            </a:r>
            <a:r>
              <a:rPr altLang="it-IT" sz="1600" dirty="0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 </a:t>
            </a:r>
            <a:r>
              <a:rPr altLang="it-IT" sz="1600" dirty="0" err="1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fase</a:t>
            </a:r>
            <a:r>
              <a:rPr altLang="it-IT" sz="1600" dirty="0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 di </a:t>
            </a:r>
            <a:r>
              <a:rPr altLang="it-IT" sz="1600" dirty="0" err="1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attesa</a:t>
            </a:r>
            <a:r>
              <a:rPr altLang="it-IT" sz="1600" dirty="0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: utile per la </a:t>
            </a:r>
            <a:r>
              <a:rPr altLang="it-IT" sz="1600" dirty="0" err="1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scelta</a:t>
            </a:r>
            <a:r>
              <a:rPr altLang="it-IT" sz="1600" dirty="0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 </a:t>
            </a:r>
            <a:r>
              <a:rPr altLang="it-IT" sz="1600" dirty="0" err="1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dell</a:t>
            </a:r>
            <a:r>
              <a:rPr altLang="ja-JP" sz="1600" dirty="0" err="1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'intervento</a:t>
            </a:r>
            <a:endParaRPr altLang="ja-JP" sz="1600" dirty="0">
              <a:solidFill>
                <a:srgbClr val="003773"/>
              </a:solidFill>
              <a:latin typeface="Trebuchet MS" pitchFamily="34" charset="0"/>
              <a:cs typeface="Calibri" pitchFamily="34" charset="0"/>
            </a:endParaRPr>
          </a:p>
          <a:p>
            <a:r>
              <a:rPr altLang="it-IT" sz="1600" dirty="0" err="1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Correzione</a:t>
            </a:r>
            <a:r>
              <a:rPr altLang="it-IT" sz="1600" dirty="0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 </a:t>
            </a:r>
            <a:r>
              <a:rPr altLang="it-IT" sz="1600" dirty="0" err="1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dei</a:t>
            </a:r>
            <a:r>
              <a:rPr altLang="it-IT" sz="1600" dirty="0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 deficit </a:t>
            </a:r>
            <a:r>
              <a:rPr altLang="it-IT" sz="1600" dirty="0" err="1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nutrizionali</a:t>
            </a:r>
            <a:r>
              <a:rPr altLang="it-IT" sz="1600" dirty="0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 in </a:t>
            </a:r>
            <a:r>
              <a:rPr altLang="it-IT" sz="1600" dirty="0" err="1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caso</a:t>
            </a:r>
            <a:r>
              <a:rPr altLang="it-IT" sz="1600" dirty="0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 di </a:t>
            </a:r>
            <a:r>
              <a:rPr altLang="it-IT" sz="1600" dirty="0" err="1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malnutrizione</a:t>
            </a:r>
            <a:r>
              <a:rPr altLang="it-IT" sz="1600" dirty="0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 per </a:t>
            </a:r>
            <a:r>
              <a:rPr altLang="it-IT" sz="1600" dirty="0" err="1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eccesso</a:t>
            </a:r>
            <a:r>
              <a:rPr altLang="it-IT" sz="1600" dirty="0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.</a:t>
            </a:r>
          </a:p>
          <a:p>
            <a:r>
              <a:rPr altLang="it-IT" sz="1600" dirty="0" err="1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Riduzione</a:t>
            </a:r>
            <a:r>
              <a:rPr altLang="it-IT" sz="1600" dirty="0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 del </a:t>
            </a:r>
            <a:r>
              <a:rPr altLang="it-IT" sz="1600" dirty="0" err="1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rischio</a:t>
            </a:r>
            <a:r>
              <a:rPr altLang="it-IT" sz="1600" dirty="0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 </a:t>
            </a:r>
            <a:r>
              <a:rPr altLang="it-IT" sz="1600" dirty="0" err="1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operatorio</a:t>
            </a:r>
            <a:r>
              <a:rPr altLang="it-IT" sz="1600" dirty="0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 e </a:t>
            </a:r>
            <a:r>
              <a:rPr altLang="it-IT" sz="1600" dirty="0" err="1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migliore</a:t>
            </a:r>
            <a:r>
              <a:rPr altLang="it-IT" sz="1600" dirty="0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 </a:t>
            </a:r>
            <a:r>
              <a:rPr altLang="it-IT" sz="1600" i="1" dirty="0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compliance</a:t>
            </a:r>
            <a:r>
              <a:rPr altLang="it-IT" sz="1600" dirty="0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 </a:t>
            </a:r>
            <a:r>
              <a:rPr altLang="it-IT" sz="1600" dirty="0" err="1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nel</a:t>
            </a:r>
            <a:r>
              <a:rPr altLang="it-IT" sz="1600" dirty="0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 post </a:t>
            </a:r>
            <a:r>
              <a:rPr altLang="it-IT" sz="1600" dirty="0" err="1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intervento</a:t>
            </a:r>
            <a:r>
              <a:rPr altLang="it-IT" sz="1600" dirty="0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.</a:t>
            </a:r>
          </a:p>
          <a:p>
            <a:r>
              <a:rPr altLang="it-IT" sz="1600" dirty="0" err="1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Miglioramento</a:t>
            </a:r>
            <a:r>
              <a:rPr altLang="it-IT" sz="1600" dirty="0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 </a:t>
            </a:r>
            <a:r>
              <a:rPr altLang="it-IT" sz="1600" dirty="0" err="1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delle</a:t>
            </a:r>
            <a:r>
              <a:rPr altLang="it-IT" sz="1600" dirty="0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 </a:t>
            </a:r>
            <a:r>
              <a:rPr altLang="it-IT" sz="1600" dirty="0" err="1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comorbilità</a:t>
            </a:r>
            <a:r>
              <a:rPr altLang="it-IT" sz="1600" dirty="0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 e </a:t>
            </a:r>
            <a:r>
              <a:rPr altLang="it-IT" sz="1600" dirty="0" err="1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riduzione</a:t>
            </a:r>
            <a:r>
              <a:rPr altLang="it-IT" sz="1600" dirty="0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 </a:t>
            </a:r>
            <a:r>
              <a:rPr altLang="it-IT" sz="1600" dirty="0" err="1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terapie</a:t>
            </a:r>
            <a:r>
              <a:rPr altLang="it-IT" sz="1600" dirty="0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 </a:t>
            </a:r>
            <a:r>
              <a:rPr altLang="it-IT" sz="1600" dirty="0" err="1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farmacologiche</a:t>
            </a:r>
            <a:r>
              <a:rPr altLang="it-IT" sz="1600" dirty="0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 </a:t>
            </a:r>
          </a:p>
          <a:p>
            <a:r>
              <a:rPr altLang="it-IT" sz="1600" dirty="0" err="1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Favorire</a:t>
            </a:r>
            <a:r>
              <a:rPr altLang="it-IT" sz="1600" dirty="0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 la </a:t>
            </a:r>
            <a:r>
              <a:rPr altLang="it-IT" sz="1600" dirty="0" err="1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tecnica</a:t>
            </a:r>
            <a:r>
              <a:rPr altLang="it-IT" sz="1600" dirty="0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 </a:t>
            </a:r>
            <a:r>
              <a:rPr altLang="it-IT" sz="1600" dirty="0" err="1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laparoscopica</a:t>
            </a:r>
            <a:endParaRPr altLang="it-IT" sz="1600" dirty="0">
              <a:solidFill>
                <a:srgbClr val="003773"/>
              </a:solidFill>
              <a:latin typeface="Trebuchet MS" pitchFamily="34" charset="0"/>
              <a:cs typeface="Calibri" pitchFamily="34" charset="0"/>
            </a:endParaRPr>
          </a:p>
        </p:txBody>
      </p:sp>
      <p:sp>
        <p:nvSpPr>
          <p:cNvPr id="21507" name="Segnaposto contenuto 3"/>
          <p:cNvSpPr>
            <a:spLocks noGrp="1"/>
          </p:cNvSpPr>
          <p:nvPr>
            <p:ph sz="half" idx="4294967295"/>
          </p:nvPr>
        </p:nvSpPr>
        <p:spPr>
          <a:xfrm>
            <a:off x="6642100" y="2655888"/>
            <a:ext cx="5384800" cy="2127250"/>
          </a:xfrm>
        </p:spPr>
        <p:txBody>
          <a:bodyPr>
            <a:normAutofit fontScale="92500"/>
          </a:bodyPr>
          <a:lstStyle/>
          <a:p>
            <a:r>
              <a:rPr altLang="it-IT" sz="1600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Gestione nutrizionale post chirurgica per la perdita di peso</a:t>
            </a:r>
          </a:p>
          <a:p>
            <a:r>
              <a:rPr altLang="it-IT" sz="1600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Controllo degli effetti collaterali (nausea, vomito, reflusso, stipsi)</a:t>
            </a:r>
          </a:p>
          <a:p>
            <a:r>
              <a:rPr altLang="it-IT" sz="1600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Prevenzione dei deficit nutrizionali </a:t>
            </a:r>
          </a:p>
          <a:p>
            <a:r>
              <a:rPr altLang="it-IT" sz="1600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Prevenzione disturbi del comportamento alimentare </a:t>
            </a:r>
            <a:br>
              <a:rPr altLang="it-IT" sz="1600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</a:br>
            <a:r>
              <a:rPr altLang="it-IT" sz="1600">
                <a:solidFill>
                  <a:srgbClr val="003773"/>
                </a:solidFill>
                <a:latin typeface="Trebuchet MS" pitchFamily="34" charset="0"/>
                <a:cs typeface="Calibri" pitchFamily="34" charset="0"/>
              </a:rPr>
              <a:t>post-chirurgici</a:t>
            </a:r>
          </a:p>
        </p:txBody>
      </p:sp>
      <p:sp>
        <p:nvSpPr>
          <p:cNvPr id="5" name="Ovale 4"/>
          <p:cNvSpPr/>
          <p:nvPr/>
        </p:nvSpPr>
        <p:spPr>
          <a:xfrm>
            <a:off x="1128185" y="1593850"/>
            <a:ext cx="4226983" cy="9144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200" b="1" dirty="0" err="1">
                <a:solidFill>
                  <a:srgbClr val="E98B0D"/>
                </a:solidFill>
                <a:latin typeface="Trebuchet MS"/>
                <a:cs typeface="Trebuchet MS"/>
              </a:rPr>
              <a:t>Pre</a:t>
            </a:r>
            <a:r>
              <a:rPr lang="it-IT" sz="2200" b="1" dirty="0">
                <a:solidFill>
                  <a:srgbClr val="E98B0D"/>
                </a:solidFill>
                <a:latin typeface="Trebuchet MS"/>
                <a:cs typeface="Trebuchet MS"/>
              </a:rPr>
              <a:t> intervento</a:t>
            </a:r>
          </a:p>
        </p:txBody>
      </p:sp>
      <p:sp>
        <p:nvSpPr>
          <p:cNvPr id="10" name="Ovale 9"/>
          <p:cNvSpPr/>
          <p:nvPr/>
        </p:nvSpPr>
        <p:spPr>
          <a:xfrm>
            <a:off x="7355418" y="1593850"/>
            <a:ext cx="4226983" cy="9144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200" b="1" dirty="0">
                <a:solidFill>
                  <a:srgbClr val="E98B0D"/>
                </a:solidFill>
                <a:latin typeface="Trebuchet MS"/>
                <a:cs typeface="Trebuchet MS"/>
              </a:rPr>
              <a:t>Post intervento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hlinkClick r:id="rId2" tgtFrame="&quot;tileshopwindow&quot;"/>
            <a:extLst>
              <a:ext uri="{FF2B5EF4-FFF2-40B4-BE49-F238E27FC236}">
                <a16:creationId xmlns:a16="http://schemas.microsoft.com/office/drawing/2014/main" id="{B78A8CE3-7D77-64DD-CC58-9F5938AA0A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736" y="0"/>
            <a:ext cx="10159999" cy="59089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557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992"/>
    </mc:Choice>
    <mc:Fallback xmlns="">
      <p:transition spd="slow" advTm="46992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C2A3E5-EB32-0F22-51C7-2013BD31F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8" y="1206075"/>
            <a:ext cx="3685032" cy="1608328"/>
          </a:xfrm>
        </p:spPr>
        <p:txBody>
          <a:bodyPr>
            <a:normAutofit fontScale="90000"/>
          </a:bodyPr>
          <a:lstStyle/>
          <a:p>
            <a:pPr algn="ctr"/>
            <a:r>
              <a:rPr lang="it-IT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VLCKD</a:t>
            </a:r>
            <a:br>
              <a:rPr lang="it-IT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2933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CARATTERISTICHE ED INDICAZIONI</a:t>
            </a:r>
            <a:r>
              <a:rPr lang="it-IT" sz="4133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sz="4133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it-IT" sz="7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BE4B04C1-7CDA-2BD7-6FB0-F7699793128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7043" y="2908615"/>
            <a:ext cx="4974336" cy="301258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258A1CF-0C3E-C027-011C-EA48B0E5033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92564" y="4013097"/>
            <a:ext cx="4197000" cy="197494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B257C0A-1A42-3650-D4BC-007267D95E37}"/>
              </a:ext>
            </a:extLst>
          </p:cNvPr>
          <p:cNvSpPr txBox="1"/>
          <p:nvPr/>
        </p:nvSpPr>
        <p:spPr>
          <a:xfrm>
            <a:off x="143339" y="6381172"/>
            <a:ext cx="11724979" cy="502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Impact of a Very Low-Calorie Ketogenic Diet (VLCKD) on Changes in Handgrip Strength in Women with Obesity – Nutrients – </a:t>
            </a:r>
            <a:r>
              <a:rPr kumimoji="0" lang="en-US" sz="1333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Barrea</a:t>
            </a:r>
            <a:r>
              <a:rPr kumimoji="0" lang="en-US" sz="1333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L. et 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Ketogenic Diet for Preoperative Weight Reduction in Bariatric Surgery: A Narrative Review – Nutrients – L. </a:t>
            </a:r>
            <a:r>
              <a:rPr kumimoji="0" lang="en-US" sz="1333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Colangeli</a:t>
            </a:r>
            <a:r>
              <a:rPr kumimoji="0" lang="en-US" sz="1333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al</a:t>
            </a:r>
            <a:endParaRPr kumimoji="0" lang="it-IT" sz="1333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D728749-8909-F585-A5D2-A70E051F429C}"/>
              </a:ext>
            </a:extLst>
          </p:cNvPr>
          <p:cNvSpPr txBox="1"/>
          <p:nvPr/>
        </p:nvSpPr>
        <p:spPr>
          <a:xfrm>
            <a:off x="6254748" y="6073552"/>
            <a:ext cx="60960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Nutrients</a:t>
            </a:r>
            <a:r>
              <a:rPr kumimoji="0" lang="it-IT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2022, 14, 3610</a:t>
            </a:r>
            <a:r>
              <a:rPr kumimoji="0" lang="it-IT" sz="1867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3" name="Rettangolo 2"/>
          <p:cNvSpPr/>
          <p:nvPr/>
        </p:nvSpPr>
        <p:spPr>
          <a:xfrm>
            <a:off x="5399316" y="208687"/>
            <a:ext cx="6096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È una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dieta ad 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alto contenuto di grassi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adeguato    contenuto di proteine, a basso contenuto di carboidrati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Utilizzata inizialmente per trattare l'epilessia refrattaria nei bambini sin dagli 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anni ’20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Successivamente George Blackburn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 introdotto il concetto di "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protein-sparing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modified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fast" (PSMF), un regime dietetico altamente restrittivo basato principalmente sulla 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quantità minima di proteine necessarie per preservare la massa corporea magra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 con l'obiettivo di ottenere una rapida perdita di peso, così come potenziali benefici aggiuntivi sullo stato di salute ponendo le basi della 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VLCKD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00377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9B9B728-A701-2EA4-4869-30F7C39DE480}"/>
              </a:ext>
            </a:extLst>
          </p:cNvPr>
          <p:cNvSpPr txBox="1"/>
          <p:nvPr/>
        </p:nvSpPr>
        <p:spPr>
          <a:xfrm>
            <a:off x="5442860" y="2658880"/>
            <a:ext cx="616730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VLCKD rappresenta un intervento/terapia medica nutrizionale che </a:t>
            </a:r>
            <a:r>
              <a:rPr kumimoji="0" lang="it-IT" sz="1600" b="1" i="0" u="sng" strike="noStrike" kern="1200" cap="none" spc="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imita il digiuno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attraverso una marcata restrizione dell'assunzione giornaliera di carboidrati, in grado di indurre e mantenere uno stato di “chetosi metabolica” cioè una condizione in cui vengono 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utilizzati i corpi chetonici come fonte primaria di energia.</a:t>
            </a:r>
          </a:p>
        </p:txBody>
      </p:sp>
    </p:spTree>
    <p:extLst>
      <p:ext uri="{BB962C8B-B14F-4D97-AF65-F5344CB8AC3E}">
        <p14:creationId xmlns:p14="http://schemas.microsoft.com/office/powerpoint/2010/main" val="428491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magin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233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1775885" y="234950"/>
            <a:ext cx="9859433" cy="20510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>
                <a:solidFill>
                  <a:srgbClr val="FF0000"/>
                </a:solidFill>
              </a:rPr>
              <a:t>            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idx="1"/>
          </p:nvPr>
        </p:nvSpPr>
        <p:spPr>
          <a:xfrm>
            <a:off x="1498600" y="457200"/>
            <a:ext cx="10380133" cy="56324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it-IT" dirty="0"/>
          </a:p>
        </p:txBody>
      </p:sp>
      <p:pic>
        <p:nvPicPr>
          <p:cNvPr id="6149" name="Immagine 7" descr="Listener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4450"/>
            <a:ext cx="12192000" cy="681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3202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1775885" y="234950"/>
            <a:ext cx="9859433" cy="20510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>
                <a:solidFill>
                  <a:srgbClr val="FF0000"/>
                </a:solidFill>
              </a:rPr>
              <a:t>            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idx="1"/>
          </p:nvPr>
        </p:nvSpPr>
        <p:spPr>
          <a:xfrm>
            <a:off x="1585384" y="574676"/>
            <a:ext cx="10293349" cy="55149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it-IT" dirty="0"/>
          </a:p>
        </p:txBody>
      </p:sp>
      <p:pic>
        <p:nvPicPr>
          <p:cNvPr id="7172" name="Immagine 5" descr="images (2)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2785" y="620714"/>
            <a:ext cx="10240433" cy="576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4833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1775885" y="234950"/>
            <a:ext cx="9859433" cy="20510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>
                <a:solidFill>
                  <a:srgbClr val="FF0000"/>
                </a:solidFill>
              </a:rPr>
              <a:t>            </a:t>
            </a:r>
          </a:p>
        </p:txBody>
      </p:sp>
      <p:pic>
        <p:nvPicPr>
          <p:cNvPr id="8195" name="Immagine 5" descr="images (1)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918" y="620714"/>
            <a:ext cx="10155767" cy="576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3292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ChangeArrowheads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pPr algn="ctr">
              <a:lnSpc>
                <a:spcPct val="100000"/>
              </a:lnSpc>
              <a:tabLst>
                <a:tab pos="965176" algn="l"/>
                <a:tab pos="1930352" algn="l"/>
                <a:tab pos="2895528" algn="l"/>
                <a:tab pos="3860703" algn="l"/>
                <a:tab pos="4825879" algn="l"/>
                <a:tab pos="5791055" algn="l"/>
                <a:tab pos="6756231" algn="l"/>
                <a:tab pos="7721407" algn="l"/>
                <a:tab pos="8686583" algn="l"/>
                <a:tab pos="9651759" algn="l"/>
                <a:tab pos="10616935" algn="l"/>
              </a:tabLst>
            </a:pPr>
            <a:r>
              <a:rPr lang="it-IT" altLang="it-IT" dirty="0">
                <a:solidFill>
                  <a:srgbClr val="002060"/>
                </a:solidFill>
              </a:rPr>
              <a:t>Chetosi metabolica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0751" y="2119681"/>
            <a:ext cx="7620000" cy="3743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6388" name="Rectangle 3"/>
          <p:cNvSpPr>
            <a:spLocks noChangeArrowheads="1"/>
          </p:cNvSpPr>
          <p:nvPr/>
        </p:nvSpPr>
        <p:spPr bwMode="auto">
          <a:xfrm>
            <a:off x="9239251" y="1637929"/>
            <a:ext cx="1809749" cy="1113580"/>
          </a:xfrm>
          <a:prstGeom prst="rect">
            <a:avLst/>
          </a:prstGeom>
          <a:solidFill>
            <a:srgbClr val="4F81BD"/>
          </a:solidFill>
          <a:ln w="25560">
            <a:solidFill>
              <a:srgbClr val="3A5F8B"/>
            </a:solidFill>
            <a:round/>
            <a:headEnd/>
            <a:tailEnd/>
          </a:ln>
        </p:spPr>
        <p:txBody>
          <a:bodyPr lIns="120000" tIns="60000" rIns="120000" bIns="60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>
                <a:tab pos="965176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Ridotto apporto glucidico</a:t>
            </a:r>
          </a:p>
        </p:txBody>
      </p:sp>
      <p:sp>
        <p:nvSpPr>
          <p:cNvPr id="16389" name="Rectangle 4"/>
          <p:cNvSpPr>
            <a:spLocks noChangeArrowheads="1"/>
          </p:cNvSpPr>
          <p:nvPr/>
        </p:nvSpPr>
        <p:spPr bwMode="auto">
          <a:xfrm>
            <a:off x="666753" y="1643063"/>
            <a:ext cx="2381249" cy="785812"/>
          </a:xfrm>
          <a:prstGeom prst="rect">
            <a:avLst/>
          </a:prstGeom>
          <a:solidFill>
            <a:srgbClr val="4F81BD"/>
          </a:solidFill>
          <a:ln w="25560">
            <a:solidFill>
              <a:srgbClr val="3A5F8B"/>
            </a:solidFill>
            <a:round/>
            <a:headEnd/>
            <a:tailEnd/>
          </a:ln>
        </p:spPr>
        <p:txBody>
          <a:bodyPr lIns="120000" tIns="60000" rIns="120000" bIns="60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>
                <a:tab pos="965176" algn="l"/>
                <a:tab pos="1930352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Apporto normoproteico</a:t>
            </a:r>
          </a:p>
        </p:txBody>
      </p:sp>
      <p:sp>
        <p:nvSpPr>
          <p:cNvPr id="16390" name="Text Box 5"/>
          <p:cNvSpPr txBox="1">
            <a:spLocks noChangeArrowheads="1"/>
          </p:cNvSpPr>
          <p:nvPr/>
        </p:nvSpPr>
        <p:spPr bwMode="auto">
          <a:xfrm>
            <a:off x="1238251" y="5429252"/>
            <a:ext cx="1295400" cy="696913"/>
          </a:xfrm>
          <a:prstGeom prst="rect">
            <a:avLst/>
          </a:prstGeom>
          <a:solidFill>
            <a:srgbClr val="4F81BD"/>
          </a:solidFill>
          <a:ln w="25560">
            <a:solidFill>
              <a:srgbClr val="3A5F8B"/>
            </a:solidFill>
            <a:round/>
            <a:headEnd/>
            <a:tailEnd/>
          </a:ln>
        </p:spPr>
        <p:txBody>
          <a:bodyPr lIns="120000" tIns="60000" rIns="120000" bIns="60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51"/>
              </a:spcBef>
              <a:spcAft>
                <a:spcPts val="1900"/>
              </a:spcAft>
              <a:buClr>
                <a:srgbClr val="000000"/>
              </a:buClr>
              <a:buSzPct val="100000"/>
              <a:buFontTx/>
              <a:buNone/>
              <a:tabLst>
                <a:tab pos="965176" algn="l"/>
              </a:tabLst>
              <a:defRPr/>
            </a:pPr>
            <a:r>
              <a:rPr kumimoji="0" lang="it-IT" altLang="it-IT" sz="26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Lipolisi</a:t>
            </a:r>
          </a:p>
        </p:txBody>
      </p:sp>
      <p:sp>
        <p:nvSpPr>
          <p:cNvPr id="16391" name="Rectangle 6"/>
          <p:cNvSpPr>
            <a:spLocks noChangeArrowheads="1"/>
          </p:cNvSpPr>
          <p:nvPr/>
        </p:nvSpPr>
        <p:spPr bwMode="auto">
          <a:xfrm>
            <a:off x="9144002" y="3857626"/>
            <a:ext cx="1809751" cy="1000125"/>
          </a:xfrm>
          <a:prstGeom prst="rect">
            <a:avLst/>
          </a:prstGeom>
          <a:solidFill>
            <a:srgbClr val="8064A2"/>
          </a:solidFill>
          <a:ln w="25560">
            <a:solidFill>
              <a:srgbClr val="3A5F8B"/>
            </a:solidFill>
            <a:round/>
            <a:headEnd/>
            <a:tailEnd/>
          </a:ln>
        </p:spPr>
        <p:txBody>
          <a:bodyPr lIns="120000" tIns="60000" rIns="120000" bIns="60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>
                <a:tab pos="965176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KB come carburante energetico</a:t>
            </a:r>
          </a:p>
        </p:txBody>
      </p:sp>
      <p:sp>
        <p:nvSpPr>
          <p:cNvPr id="16392" name="Rectangle 7"/>
          <p:cNvSpPr>
            <a:spLocks noChangeArrowheads="1"/>
          </p:cNvSpPr>
          <p:nvPr/>
        </p:nvSpPr>
        <p:spPr bwMode="auto">
          <a:xfrm>
            <a:off x="381002" y="3677866"/>
            <a:ext cx="2190751" cy="740149"/>
          </a:xfrm>
          <a:prstGeom prst="rect">
            <a:avLst/>
          </a:prstGeom>
          <a:solidFill>
            <a:srgbClr val="00B050"/>
          </a:solidFill>
          <a:ln w="25560">
            <a:solidFill>
              <a:srgbClr val="3A5F8B"/>
            </a:solidFill>
            <a:round/>
            <a:headEnd/>
            <a:tailEnd/>
          </a:ln>
        </p:spPr>
        <p:txBody>
          <a:bodyPr lIns="120000" tIns="60000" rIns="120000" bIns="60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>
                <a:tab pos="965176" algn="l"/>
                <a:tab pos="1930352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6" charset="0"/>
                <a:ea typeface="+mn-ea"/>
                <a:cs typeface="+mn-cs"/>
              </a:rPr>
              <a:t>↓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INSULINA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>
                <a:tab pos="965176" algn="l"/>
                <a:tab pos="1930352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6" charset="0"/>
                <a:ea typeface="+mn-ea"/>
                <a:cs typeface="+mn-cs"/>
              </a:rPr>
              <a:t>↑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GLUCAGONE</a:t>
            </a:r>
          </a:p>
        </p:txBody>
      </p:sp>
    </p:spTree>
    <p:extLst>
      <p:ext uri="{BB962C8B-B14F-4D97-AF65-F5344CB8AC3E}">
        <p14:creationId xmlns:p14="http://schemas.microsoft.com/office/powerpoint/2010/main" val="394898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l cervello si può ringiovanire lo dimostra uno studio"/>
          <p:cNvPicPr>
            <a:picLocks noChangeAspect="1" noChangeArrowheads="1"/>
          </p:cNvPicPr>
          <p:nvPr/>
        </p:nvPicPr>
        <p:blipFill>
          <a:blip r:embed="rId2" cstate="print"/>
          <a:srcRect r="6956" b="606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tangolo 3"/>
          <p:cNvSpPr/>
          <p:nvPr/>
        </p:nvSpPr>
        <p:spPr>
          <a:xfrm>
            <a:off x="1819137" y="117475"/>
            <a:ext cx="907812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I CORPI CHETONICI SONO UTILIZZATI COME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FONTE ENERGETICA ANCHE NEL CERVELLO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57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2823833" y="234951"/>
            <a:ext cx="9503833" cy="11779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>
                <a:solidFill>
                  <a:srgbClr val="FF0000"/>
                </a:solidFill>
              </a:rPr>
              <a:t>               </a:t>
            </a:r>
            <a:r>
              <a:rPr lang="it-IT" dirty="0">
                <a:solidFill>
                  <a:srgbClr val="E98B0D"/>
                </a:solidFill>
              </a:rPr>
              <a:t>CORPI CHETONICI   :  </a:t>
            </a:r>
            <a:br>
              <a:rPr lang="it-IT" dirty="0">
                <a:solidFill>
                  <a:srgbClr val="E98B0D"/>
                </a:solidFill>
              </a:rPr>
            </a:br>
            <a:r>
              <a:rPr lang="it-IT" dirty="0">
                <a:solidFill>
                  <a:srgbClr val="E98B0D"/>
                </a:solidFill>
              </a:rPr>
              <a:t>                 ELIMINAZIONE      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idx="1"/>
          </p:nvPr>
        </p:nvSpPr>
        <p:spPr>
          <a:xfrm>
            <a:off x="6479117" y="2708275"/>
            <a:ext cx="3937000" cy="1512888"/>
          </a:xfrm>
        </p:spPr>
        <p:txBody>
          <a:bodyPr rtlCol="0">
            <a:normAutofit fontScale="40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it-IT" dirty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it-IT" sz="5100" dirty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it-IT" sz="6000" b="1" dirty="0">
                <a:solidFill>
                  <a:srgbClr val="003773"/>
                </a:solidFill>
              </a:rPr>
              <a:t>A LIVELLO POLMONARE CON LA RESPIRAZIONE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it-IT" sz="5100" dirty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it-IT" sz="5100" dirty="0">
              <a:solidFill>
                <a:srgbClr val="FF0000"/>
              </a:solidFill>
            </a:endParaRPr>
          </a:p>
        </p:txBody>
      </p:sp>
      <p:sp>
        <p:nvSpPr>
          <p:cNvPr id="7" name="Freccia a destra 6"/>
          <p:cNvSpPr/>
          <p:nvPr/>
        </p:nvSpPr>
        <p:spPr>
          <a:xfrm rot="7163093">
            <a:off x="4096809" y="1779058"/>
            <a:ext cx="977900" cy="6455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ccia a destra 7"/>
          <p:cNvSpPr/>
          <p:nvPr/>
        </p:nvSpPr>
        <p:spPr>
          <a:xfrm rot="3192534">
            <a:off x="6928115" y="1698890"/>
            <a:ext cx="979487" cy="6455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390651" y="2636838"/>
            <a:ext cx="3649133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LIVELLO RENALE IN FORMA TAMPONATA CON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Ca, Mg e 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47" name="Immagine 12" descr="Immagine (106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1133" y="4221163"/>
            <a:ext cx="2751667" cy="236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Immagine 13" descr="44054779-Schema-di-cancro-ai-polmoni-nel-dettaglio-illustrazione-Archivio-Fotografic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9101" y="4005264"/>
            <a:ext cx="3223684" cy="238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109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magin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33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1775885" y="234950"/>
            <a:ext cx="9859433" cy="20510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 smtClean="0">
                <a:solidFill>
                  <a:srgbClr val="FF0000"/>
                </a:solidFill>
              </a:rPr>
              <a:t>            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5" name="Segnaposto testo 4"/>
          <p:cNvSpPr>
            <a:spLocks noGrp="1"/>
          </p:cNvSpPr>
          <p:nvPr>
            <p:ph type="body" idx="1"/>
          </p:nvPr>
        </p:nvSpPr>
        <p:spPr>
          <a:xfrm>
            <a:off x="1498600" y="457200"/>
            <a:ext cx="10380133" cy="56324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it-IT" dirty="0"/>
          </a:p>
        </p:txBody>
      </p:sp>
      <p:pic>
        <p:nvPicPr>
          <p:cNvPr id="13317" name="Immagine 8" descr="Listener (2)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630"/>
            <a:ext cx="12192000" cy="741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9412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2906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9048753" y="637387"/>
            <a:ext cx="3143249" cy="529297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20000" tIns="60000" rIns="120000" bIns="60000">
            <a:spAutoFit/>
          </a:bodyPr>
          <a:lstStyle/>
          <a:p>
            <a:pPr marL="287859" indent="-287859">
              <a:buClr>
                <a:srgbClr val="000000"/>
              </a:buClr>
              <a:buSzPct val="45000"/>
              <a:buFont typeface="Wingdings" pitchFamily="2" charset="2"/>
              <a:buChar char="ü"/>
              <a:tabLst>
                <a:tab pos="965176" algn="l"/>
                <a:tab pos="1930352" algn="l"/>
                <a:tab pos="2895528" algn="l"/>
                <a:tab pos="3860703" algn="l"/>
                <a:tab pos="4825879" algn="l"/>
                <a:tab pos="5791055" algn="l"/>
                <a:tab pos="6756231" algn="l"/>
                <a:tab pos="7721407" algn="l"/>
                <a:tab pos="8686583" algn="l"/>
                <a:tab pos="9651759" algn="l"/>
                <a:tab pos="10616935" algn="l"/>
              </a:tabLst>
            </a:pPr>
            <a:r>
              <a:rPr lang="it-IT" altLang="it-IT" sz="1867" dirty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Apporto calorico </a:t>
            </a:r>
          </a:p>
          <a:p>
            <a:pPr marL="287859" indent="-287859">
              <a:buClr>
                <a:srgbClr val="000000"/>
              </a:buClr>
              <a:buSzPct val="45000"/>
              <a:tabLst>
                <a:tab pos="965176" algn="l"/>
                <a:tab pos="1930352" algn="l"/>
                <a:tab pos="2895528" algn="l"/>
                <a:tab pos="3860703" algn="l"/>
                <a:tab pos="4825879" algn="l"/>
                <a:tab pos="5791055" algn="l"/>
                <a:tab pos="6756231" algn="l"/>
                <a:tab pos="7721407" algn="l"/>
                <a:tab pos="8686583" algn="l"/>
                <a:tab pos="9651759" algn="l"/>
                <a:tab pos="10616935" algn="l"/>
              </a:tabLst>
            </a:pPr>
            <a:r>
              <a:rPr lang="it-IT" altLang="it-IT" sz="1867" dirty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&lt; 800 Kcal/die</a:t>
            </a:r>
          </a:p>
          <a:p>
            <a:pPr marL="287859" indent="-287859">
              <a:buClr>
                <a:srgbClr val="000000"/>
              </a:buClr>
              <a:buSzPct val="45000"/>
              <a:tabLst>
                <a:tab pos="965176" algn="l"/>
                <a:tab pos="1930352" algn="l"/>
                <a:tab pos="2895528" algn="l"/>
                <a:tab pos="3860703" algn="l"/>
                <a:tab pos="4825879" algn="l"/>
                <a:tab pos="5791055" algn="l"/>
                <a:tab pos="6756231" algn="l"/>
                <a:tab pos="7721407" algn="l"/>
                <a:tab pos="8686583" algn="l"/>
                <a:tab pos="9651759" algn="l"/>
                <a:tab pos="10616935" algn="l"/>
              </a:tabLst>
            </a:pPr>
            <a:endParaRPr lang="it-IT" altLang="it-IT" sz="1867" dirty="0">
              <a:solidFill>
                <a:srgbClr val="0037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7859" indent="-287859">
              <a:buClr>
                <a:srgbClr val="000000"/>
              </a:buClr>
              <a:buSzPct val="45000"/>
              <a:buFont typeface="Wingdings" pitchFamily="2" charset="2"/>
              <a:buChar char="ü"/>
              <a:tabLst>
                <a:tab pos="965176" algn="l"/>
                <a:tab pos="1930352" algn="l"/>
                <a:tab pos="2895528" algn="l"/>
                <a:tab pos="3860703" algn="l"/>
                <a:tab pos="4825879" algn="l"/>
                <a:tab pos="5791055" algn="l"/>
                <a:tab pos="6756231" algn="l"/>
                <a:tab pos="7721407" algn="l"/>
                <a:tab pos="8686583" algn="l"/>
                <a:tab pos="9651759" algn="l"/>
                <a:tab pos="10616935" algn="l"/>
              </a:tabLst>
            </a:pPr>
            <a:r>
              <a:rPr lang="it-IT" altLang="it-IT" sz="1867" dirty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Quota proteica  </a:t>
            </a:r>
          </a:p>
          <a:p>
            <a:pPr>
              <a:buClr>
                <a:srgbClr val="000000"/>
              </a:buClr>
              <a:buSzPct val="45000"/>
              <a:tabLst>
                <a:tab pos="965176" algn="l"/>
                <a:tab pos="1930352" algn="l"/>
                <a:tab pos="2895528" algn="l"/>
                <a:tab pos="3860703" algn="l"/>
                <a:tab pos="4825879" algn="l"/>
                <a:tab pos="5791055" algn="l"/>
                <a:tab pos="6756231" algn="l"/>
                <a:tab pos="7721407" algn="l"/>
                <a:tab pos="8686583" algn="l"/>
                <a:tab pos="9651759" algn="l"/>
                <a:tab pos="10616935" algn="l"/>
              </a:tabLst>
            </a:pPr>
            <a:r>
              <a:rPr lang="it-IT" altLang="it-IT" sz="1867" dirty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0.8-1.5/ Kg </a:t>
            </a:r>
            <a:r>
              <a:rPr lang="it-IT" altLang="it-IT" sz="1867" dirty="0" err="1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PcI</a:t>
            </a:r>
            <a:r>
              <a:rPr lang="it-IT" altLang="it-IT" sz="1867" dirty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/die</a:t>
            </a:r>
          </a:p>
          <a:p>
            <a:pPr marL="287859" indent="-287859">
              <a:buClr>
                <a:srgbClr val="000000"/>
              </a:buClr>
              <a:buSzPct val="45000"/>
              <a:buFont typeface="Wingdings" pitchFamily="2" charset="2"/>
              <a:buChar char="ü"/>
              <a:tabLst>
                <a:tab pos="965176" algn="l"/>
                <a:tab pos="1930352" algn="l"/>
                <a:tab pos="2895528" algn="l"/>
                <a:tab pos="3860703" algn="l"/>
                <a:tab pos="4825879" algn="l"/>
                <a:tab pos="5791055" algn="l"/>
                <a:tab pos="6756231" algn="l"/>
                <a:tab pos="7721407" algn="l"/>
                <a:tab pos="8686583" algn="l"/>
                <a:tab pos="9651759" algn="l"/>
                <a:tab pos="10616935" algn="l"/>
              </a:tabLst>
            </a:pPr>
            <a:endParaRPr lang="it-IT" altLang="it-IT" sz="1867" dirty="0">
              <a:solidFill>
                <a:srgbClr val="0037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7859" indent="-287859">
              <a:buClr>
                <a:srgbClr val="000000"/>
              </a:buClr>
              <a:buSzPct val="45000"/>
              <a:buFont typeface="Wingdings" pitchFamily="2" charset="2"/>
              <a:buChar char="ü"/>
              <a:tabLst>
                <a:tab pos="965176" algn="l"/>
                <a:tab pos="1930352" algn="l"/>
                <a:tab pos="2895528" algn="l"/>
                <a:tab pos="3860703" algn="l"/>
                <a:tab pos="4825879" algn="l"/>
                <a:tab pos="5791055" algn="l"/>
                <a:tab pos="6756231" algn="l"/>
                <a:tab pos="7721407" algn="l"/>
                <a:tab pos="8686583" algn="l"/>
                <a:tab pos="9651759" algn="l"/>
                <a:tab pos="10616935" algn="l"/>
              </a:tabLst>
            </a:pPr>
            <a:r>
              <a:rPr lang="it-IT" altLang="it-IT" sz="1867" dirty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Quota glucidica </a:t>
            </a:r>
          </a:p>
          <a:p>
            <a:pPr marL="287859" indent="-287859">
              <a:buClr>
                <a:srgbClr val="000000"/>
              </a:buClr>
              <a:buSzPct val="45000"/>
              <a:tabLst>
                <a:tab pos="965176" algn="l"/>
                <a:tab pos="1930352" algn="l"/>
                <a:tab pos="2895528" algn="l"/>
                <a:tab pos="3860703" algn="l"/>
                <a:tab pos="4825879" algn="l"/>
                <a:tab pos="5791055" algn="l"/>
                <a:tab pos="6756231" algn="l"/>
                <a:tab pos="7721407" algn="l"/>
                <a:tab pos="8686583" algn="l"/>
                <a:tab pos="9651759" algn="l"/>
                <a:tab pos="10616935" algn="l"/>
              </a:tabLst>
            </a:pPr>
            <a:r>
              <a:rPr lang="it-IT" altLang="it-IT" sz="1867" dirty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&lt; 30 gr/die e </a:t>
            </a:r>
          </a:p>
          <a:p>
            <a:pPr marL="287859" indent="-287859">
              <a:buClr>
                <a:srgbClr val="000000"/>
              </a:buClr>
              <a:buSzPct val="45000"/>
              <a:tabLst>
                <a:tab pos="965176" algn="l"/>
                <a:tab pos="1930352" algn="l"/>
                <a:tab pos="2895528" algn="l"/>
                <a:tab pos="3860703" algn="l"/>
                <a:tab pos="4825879" algn="l"/>
                <a:tab pos="5791055" algn="l"/>
                <a:tab pos="6756231" algn="l"/>
                <a:tab pos="7721407" algn="l"/>
                <a:tab pos="8686583" algn="l"/>
                <a:tab pos="9651759" algn="l"/>
                <a:tab pos="10616935" algn="l"/>
              </a:tabLst>
            </a:pPr>
            <a:r>
              <a:rPr lang="it-IT" altLang="it-IT" sz="1867" dirty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comunque  </a:t>
            </a:r>
          </a:p>
          <a:p>
            <a:pPr marL="287859" indent="-287859">
              <a:buClr>
                <a:srgbClr val="000000"/>
              </a:buClr>
              <a:buSzPct val="45000"/>
              <a:tabLst>
                <a:tab pos="965176" algn="l"/>
                <a:tab pos="1930352" algn="l"/>
                <a:tab pos="2895528" algn="l"/>
                <a:tab pos="3860703" algn="l"/>
                <a:tab pos="4825879" algn="l"/>
                <a:tab pos="5791055" algn="l"/>
                <a:tab pos="6756231" algn="l"/>
                <a:tab pos="7721407" algn="l"/>
                <a:tab pos="8686583" algn="l"/>
                <a:tab pos="9651759" algn="l"/>
                <a:tab pos="10616935" algn="l"/>
              </a:tabLst>
            </a:pPr>
            <a:r>
              <a:rPr lang="it-IT" altLang="it-IT" sz="1867" dirty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&lt; 1 gr CHO/ kg p </a:t>
            </a:r>
            <a:r>
              <a:rPr lang="it-IT" altLang="it-IT" sz="1867" dirty="0" err="1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</a:t>
            </a:r>
            <a:r>
              <a:rPr lang="it-IT" altLang="it-IT" sz="1867" dirty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/die</a:t>
            </a:r>
          </a:p>
          <a:p>
            <a:pPr marL="287859" indent="-287859">
              <a:buClr>
                <a:srgbClr val="000000"/>
              </a:buClr>
              <a:buSzPct val="45000"/>
              <a:tabLst>
                <a:tab pos="965176" algn="l"/>
                <a:tab pos="1930352" algn="l"/>
                <a:tab pos="2895528" algn="l"/>
                <a:tab pos="3860703" algn="l"/>
                <a:tab pos="4825879" algn="l"/>
                <a:tab pos="5791055" algn="l"/>
                <a:tab pos="6756231" algn="l"/>
                <a:tab pos="7721407" algn="l"/>
                <a:tab pos="8686583" algn="l"/>
                <a:tab pos="9651759" algn="l"/>
                <a:tab pos="10616935" algn="l"/>
              </a:tabLst>
            </a:pPr>
            <a:endParaRPr lang="it-IT" altLang="it-IT" sz="1867" dirty="0">
              <a:solidFill>
                <a:srgbClr val="0037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7859" indent="-287859">
              <a:buClr>
                <a:srgbClr val="000000"/>
              </a:buClr>
              <a:buSzPct val="45000"/>
              <a:buFont typeface="Wingdings" pitchFamily="2" charset="2"/>
              <a:buChar char="ü"/>
              <a:tabLst>
                <a:tab pos="965176" algn="l"/>
                <a:tab pos="1930352" algn="l"/>
                <a:tab pos="2895528" algn="l"/>
                <a:tab pos="3860703" algn="l"/>
                <a:tab pos="4825879" algn="l"/>
                <a:tab pos="5791055" algn="l"/>
                <a:tab pos="6756231" algn="l"/>
                <a:tab pos="7721407" algn="l"/>
                <a:tab pos="8686583" algn="l"/>
                <a:tab pos="9651759" algn="l"/>
                <a:tab pos="10616935" algn="l"/>
              </a:tabLst>
            </a:pPr>
            <a:r>
              <a:rPr lang="it-IT" altLang="it-IT" sz="1867" dirty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Impiego vegetali e ortaggi a BASSO CONTENUTO GLUCIDICO </a:t>
            </a:r>
          </a:p>
          <a:p>
            <a:pPr>
              <a:buClr>
                <a:srgbClr val="000000"/>
              </a:buClr>
              <a:buSzPct val="45000"/>
              <a:tabLst>
                <a:tab pos="965176" algn="l"/>
                <a:tab pos="1930352" algn="l"/>
                <a:tab pos="2895528" algn="l"/>
                <a:tab pos="3860703" algn="l"/>
                <a:tab pos="4825879" algn="l"/>
                <a:tab pos="5791055" algn="l"/>
                <a:tab pos="6756231" algn="l"/>
                <a:tab pos="7721407" algn="l"/>
                <a:tab pos="8686583" algn="l"/>
                <a:tab pos="9651759" algn="l"/>
                <a:tab pos="10616935" algn="l"/>
              </a:tabLst>
            </a:pPr>
            <a:endParaRPr lang="it-IT" altLang="it-IT" sz="1867" dirty="0">
              <a:solidFill>
                <a:srgbClr val="0037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7859" indent="-287859">
              <a:buClr>
                <a:srgbClr val="000000"/>
              </a:buClr>
              <a:buSzPct val="45000"/>
              <a:buFont typeface="Wingdings" pitchFamily="2" charset="2"/>
              <a:buChar char="ü"/>
              <a:tabLst>
                <a:tab pos="965176" algn="l"/>
                <a:tab pos="1930352" algn="l"/>
                <a:tab pos="2895528" algn="l"/>
                <a:tab pos="3860703" algn="l"/>
                <a:tab pos="4825879" algn="l"/>
                <a:tab pos="5791055" algn="l"/>
                <a:tab pos="6756231" algn="l"/>
                <a:tab pos="7721407" algn="l"/>
                <a:tab pos="8686583" algn="l"/>
                <a:tab pos="9651759" algn="l"/>
                <a:tab pos="10616935" algn="l"/>
              </a:tabLst>
            </a:pPr>
            <a:r>
              <a:rPr lang="it-IT" altLang="it-IT" sz="1867" dirty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Integrazione di vitamine, minerali  e fibre  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371725"/>
            <a:ext cx="9042400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7706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032" y="44624"/>
            <a:ext cx="8748464" cy="1340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032104" y="6474822"/>
            <a:ext cx="3600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1600" b="1" dirty="0" err="1">
                <a:latin typeface="Comic Sans MS" pitchFamily="66" charset="0"/>
              </a:rPr>
              <a:t>Adv</a:t>
            </a:r>
            <a:r>
              <a:rPr lang="en-US" sz="1600" b="1" dirty="0">
                <a:latin typeface="Comic Sans MS" pitchFamily="66" charset="0"/>
              </a:rPr>
              <a:t> </a:t>
            </a:r>
            <a:r>
              <a:rPr lang="en-US" sz="1600" b="1" dirty="0" err="1">
                <a:latin typeface="Comic Sans MS" pitchFamily="66" charset="0"/>
              </a:rPr>
              <a:t>Nutr</a:t>
            </a:r>
            <a:r>
              <a:rPr lang="en-US" sz="1600" b="1" dirty="0">
                <a:latin typeface="Comic Sans MS" pitchFamily="66" charset="0"/>
              </a:rPr>
              <a:t>, 12: 1020-1031, 2021</a:t>
            </a:r>
            <a:endParaRPr lang="it-IT" sz="1600" b="1" dirty="0">
              <a:latin typeface="Comic Sans MS" pitchFamily="66" charset="0"/>
              <a:cs typeface="Arial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083"/>
          <a:stretch/>
        </p:blipFill>
        <p:spPr bwMode="auto">
          <a:xfrm>
            <a:off x="1631504" y="1844825"/>
            <a:ext cx="8883920" cy="716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uppo 1"/>
          <p:cNvGrpSpPr/>
          <p:nvPr/>
        </p:nvGrpSpPr>
        <p:grpSpPr>
          <a:xfrm>
            <a:off x="1631504" y="2708921"/>
            <a:ext cx="8883921" cy="2015099"/>
            <a:chOff x="107503" y="2636911"/>
            <a:chExt cx="8883921" cy="2015099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17" r="79209" b="90532"/>
            <a:stretch/>
          </p:blipFill>
          <p:spPr bwMode="auto">
            <a:xfrm>
              <a:off x="107503" y="2924943"/>
              <a:ext cx="2101107" cy="300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56" t="6917" b="75985"/>
            <a:stretch/>
          </p:blipFill>
          <p:spPr bwMode="auto">
            <a:xfrm>
              <a:off x="2195736" y="2636911"/>
              <a:ext cx="6795688" cy="20150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6" t="32841" b="63163"/>
          <a:stretch/>
        </p:blipFill>
        <p:spPr bwMode="auto">
          <a:xfrm>
            <a:off x="3719736" y="5661248"/>
            <a:ext cx="6795688" cy="470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6" t="25858" b="67217"/>
          <a:stretch/>
        </p:blipFill>
        <p:spPr bwMode="auto">
          <a:xfrm>
            <a:off x="3719736" y="4727362"/>
            <a:ext cx="6795688" cy="81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2" r="79209" b="78748"/>
          <a:stretch/>
        </p:blipFill>
        <p:spPr bwMode="auto">
          <a:xfrm>
            <a:off x="1631504" y="3371758"/>
            <a:ext cx="2101107" cy="1028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49" r="79209" b="63163"/>
          <a:stretch/>
        </p:blipFill>
        <p:spPr bwMode="auto">
          <a:xfrm>
            <a:off x="1631504" y="5589240"/>
            <a:ext cx="2101107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070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845522" y="2269192"/>
            <a:ext cx="7165300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70"/>
            <a:endParaRPr lang="it-IT" sz="180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A2F6F16-D7DB-4913-5633-DF643982C01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37946" y="1290522"/>
            <a:ext cx="9211733" cy="450107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28906F0-242E-E7AE-80D5-5EB753C7CD3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32" y="43002"/>
            <a:ext cx="3075931" cy="1039479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3C160339-B5D9-4D9D-50BB-4FB69F75D49E}"/>
              </a:ext>
            </a:extLst>
          </p:cNvPr>
          <p:cNvSpPr/>
          <p:nvPr/>
        </p:nvSpPr>
        <p:spPr>
          <a:xfrm>
            <a:off x="2824079" y="254425"/>
            <a:ext cx="7922874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it-IT" sz="72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PROTOCOLLO VLKCD</a:t>
            </a:r>
          </a:p>
        </p:txBody>
      </p:sp>
      <p:pic>
        <p:nvPicPr>
          <p:cNvPr id="5" name="Picture 2" descr="EASO">
            <a:extLst>
              <a:ext uri="{FF2B5EF4-FFF2-40B4-BE49-F238E27FC236}">
                <a16:creationId xmlns:a16="http://schemas.microsoft.com/office/drawing/2014/main" id="{E52EBAD2-77E7-A8E9-A480-1FEC48E09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43" y="5791595"/>
            <a:ext cx="1510485" cy="32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25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magin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33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1775885" y="234950"/>
            <a:ext cx="9859433" cy="20510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>
                <a:solidFill>
                  <a:srgbClr val="FF0000"/>
                </a:solidFill>
              </a:rPr>
              <a:t>            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idx="1"/>
          </p:nvPr>
        </p:nvSpPr>
        <p:spPr>
          <a:xfrm>
            <a:off x="1655234" y="2900364"/>
            <a:ext cx="10223500" cy="318928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it-IT" dirty="0"/>
          </a:p>
        </p:txBody>
      </p:sp>
      <p:pic>
        <p:nvPicPr>
          <p:cNvPr id="11269" name="Immagine 5" descr="Immagine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35466" y="0"/>
            <a:ext cx="1238461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48269" y="241624"/>
            <a:ext cx="5794310" cy="2160379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231641" y="2995127"/>
            <a:ext cx="9855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002060"/>
                </a:solidFill>
              </a:rPr>
              <a:t>Effetto significativo delle diete chetogeniche sulla perdita di peso  e sulla riduzione della massa grassa</a:t>
            </a:r>
            <a:endParaRPr lang="it-IT" b="1" dirty="0">
              <a:solidFill>
                <a:srgbClr val="00206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184988" y="3629607"/>
            <a:ext cx="9734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003773"/>
                </a:solidFill>
              </a:rPr>
              <a:t>Nessun effetto significativo  sulla glicemia, sull’insulina o sul profilo lipidico ad eccezione dei trigliceridi</a:t>
            </a:r>
            <a:endParaRPr lang="it-IT" dirty="0">
              <a:solidFill>
                <a:srgbClr val="003773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101003" y="4329404"/>
            <a:ext cx="6091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3773"/>
                </a:solidFill>
              </a:rPr>
              <a:t> Nessun effetto sulla funzionalità epatica  tranne che per le GGT</a:t>
            </a:r>
            <a:endParaRPr lang="it-IT" dirty="0">
              <a:solidFill>
                <a:srgbClr val="003773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007706" y="4879910"/>
            <a:ext cx="7595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  </a:t>
            </a:r>
            <a:r>
              <a:rPr lang="it-IT" dirty="0" smtClean="0">
                <a:solidFill>
                  <a:srgbClr val="003773"/>
                </a:solidFill>
              </a:rPr>
              <a:t>Nessun cambiamento nell’ IGF1 E nel TNF alfa correlati alla crescita del tumore</a:t>
            </a:r>
            <a:endParaRPr lang="it-IT" dirty="0">
              <a:solidFill>
                <a:srgbClr val="003773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138335" y="5383762"/>
            <a:ext cx="467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003773"/>
                </a:solidFill>
              </a:rPr>
              <a:t>Miglioramento significativo della qualità di vita</a:t>
            </a:r>
            <a:endParaRPr lang="it-IT" b="1" dirty="0">
              <a:solidFill>
                <a:srgbClr val="003773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137010" y="6037853"/>
            <a:ext cx="9275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003773"/>
                </a:solidFill>
              </a:rPr>
              <a:t>Non ci sono studi sulla dieta chetogenica fatta per più di sei mesi. Sono necessari ulteriori studi. </a:t>
            </a:r>
            <a:endParaRPr lang="it-IT" b="1" dirty="0">
              <a:solidFill>
                <a:srgbClr val="0037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61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ccjm.imng.com/uploads/RTEmagicC_3b2b99e_558fig1.jpe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r="64063"/>
          <a:stretch>
            <a:fillRect/>
          </a:stretch>
        </p:blipFill>
        <p:spPr bwMode="auto">
          <a:xfrm>
            <a:off x="1" y="1057275"/>
            <a:ext cx="43815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http://ccjm.imng.com/uploads/RTEmagicC_3b2b99e_558fig1.jpe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35938"/>
          <a:stretch>
            <a:fillRect/>
          </a:stretch>
        </p:blipFill>
        <p:spPr bwMode="auto">
          <a:xfrm>
            <a:off x="4381501" y="1057275"/>
            <a:ext cx="78105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tangolo 3"/>
          <p:cNvSpPr>
            <a:spLocks noChangeArrowheads="1"/>
          </p:cNvSpPr>
          <p:nvPr/>
        </p:nvSpPr>
        <p:spPr bwMode="auto">
          <a:xfrm>
            <a:off x="2873019" y="4957763"/>
            <a:ext cx="60128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it-IT" sz="2000" b="1" dirty="0">
                <a:solidFill>
                  <a:srgbClr val="003773"/>
                </a:solidFill>
              </a:rPr>
              <a:t>A KETOGENIC DIET IS A HIGHLY MUSCLE-SPARING DIET </a:t>
            </a:r>
            <a:endParaRPr lang="it-IT" altLang="it-IT" sz="2000" b="1" dirty="0">
              <a:solidFill>
                <a:srgbClr val="003773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magin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33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1775885" y="234950"/>
            <a:ext cx="9859433" cy="20510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>
                <a:solidFill>
                  <a:srgbClr val="FF0000"/>
                </a:solidFill>
              </a:rPr>
              <a:t>            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idx="1"/>
          </p:nvPr>
        </p:nvSpPr>
        <p:spPr>
          <a:xfrm>
            <a:off x="1498600" y="457200"/>
            <a:ext cx="10380133" cy="56324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it-IT" dirty="0"/>
          </a:p>
        </p:txBody>
      </p:sp>
      <p:pic>
        <p:nvPicPr>
          <p:cNvPr id="13317" name="Immagine 8" descr="Listener (2)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741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magin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7000" y="0"/>
            <a:ext cx="12319000" cy="692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-336550" y="256851"/>
            <a:ext cx="11895668" cy="1325563"/>
          </a:xfrm>
        </p:spPr>
        <p:txBody>
          <a:bodyPr rtlCol="0">
            <a:normAutofit fontScale="9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rgbClr val="FF0000"/>
                </a:solidFill>
              </a:rPr>
              <a:t>           </a:t>
            </a:r>
            <a:br>
              <a:rPr lang="it-IT" b="1" dirty="0">
                <a:solidFill>
                  <a:srgbClr val="FF0000"/>
                </a:solidFill>
              </a:rPr>
            </a:br>
            <a:r>
              <a:rPr lang="it-IT" sz="3100" b="1" dirty="0">
                <a:solidFill>
                  <a:srgbClr val="E98B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PRINCIPALI INDICAZIONI ALLA </a:t>
            </a:r>
            <a:br>
              <a:rPr lang="it-IT" sz="3100" b="1" dirty="0">
                <a:solidFill>
                  <a:srgbClr val="E98B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100" b="1" dirty="0">
                <a:solidFill>
                  <a:srgbClr val="E98B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DIETA CHETOGENICA </a:t>
            </a:r>
            <a:r>
              <a:rPr lang="it-IT" sz="3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it-IT" sz="3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it-IT" sz="3100" b="1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14340" name="Segnaposto contenuto 8" descr="Immagine3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02785" y="1844675"/>
            <a:ext cx="10026649" cy="4432300"/>
          </a:xfrm>
        </p:spPr>
      </p:pic>
      <p:sp>
        <p:nvSpPr>
          <p:cNvPr id="14341" name="CasellaDiTesto 10"/>
          <p:cNvSpPr txBox="1">
            <a:spLocks noChangeArrowheads="1"/>
          </p:cNvSpPr>
          <p:nvPr/>
        </p:nvSpPr>
        <p:spPr bwMode="auto">
          <a:xfrm>
            <a:off x="4320118" y="6335714"/>
            <a:ext cx="4387849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altLang="it-IT" b="1">
                <a:solidFill>
                  <a:srgbClr val="002060"/>
                </a:solidFill>
                <a:latin typeface="Calibri" pitchFamily="34" charset="0"/>
              </a:rPr>
              <a:t>POSITION PAPER ADI, 2015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magin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33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-1680633" y="1"/>
            <a:ext cx="13872633" cy="1585913"/>
          </a:xfrm>
        </p:spPr>
        <p:txBody>
          <a:bodyPr rtlCol="0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 </a:t>
            </a:r>
            <a:r>
              <a:rPr lang="it-IT" sz="2800" b="1" dirty="0">
                <a:solidFill>
                  <a:srgbClr val="E98B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CONTROINDICAZIONI </a:t>
            </a:r>
            <a:br>
              <a:rPr lang="it-IT" sz="2800" b="1" dirty="0">
                <a:solidFill>
                  <a:srgbClr val="E98B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2800" dirty="0">
                <a:solidFill>
                  <a:srgbClr val="E98B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</a:t>
            </a:r>
            <a:r>
              <a:rPr lang="it-IT" sz="2800" b="1" dirty="0">
                <a:solidFill>
                  <a:srgbClr val="E98B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ALLA </a:t>
            </a:r>
            <a:br>
              <a:rPr lang="it-IT" sz="2800" b="1" dirty="0">
                <a:solidFill>
                  <a:srgbClr val="E98B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2800" b="1" dirty="0">
                <a:solidFill>
                  <a:srgbClr val="E98B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DIETA CHETOGENICA </a:t>
            </a:r>
            <a:endParaRPr lang="it-IT" sz="2800" b="1" dirty="0">
              <a:solidFill>
                <a:srgbClr val="E98B0D"/>
              </a:solidFill>
            </a:endParaRPr>
          </a:p>
        </p:txBody>
      </p:sp>
      <p:sp>
        <p:nvSpPr>
          <p:cNvPr id="15364" name="CasellaDiTesto 10"/>
          <p:cNvSpPr txBox="1">
            <a:spLocks noChangeArrowheads="1"/>
          </p:cNvSpPr>
          <p:nvPr/>
        </p:nvSpPr>
        <p:spPr bwMode="auto">
          <a:xfrm>
            <a:off x="4320118" y="6335714"/>
            <a:ext cx="4387849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altLang="it-IT" b="1">
                <a:solidFill>
                  <a:srgbClr val="002060"/>
                </a:solidFill>
                <a:latin typeface="Calibri" pitchFamily="34" charset="0"/>
              </a:rPr>
              <a:t>POSITION PAPER ADI, 2015</a:t>
            </a:r>
          </a:p>
        </p:txBody>
      </p:sp>
      <p:pic>
        <p:nvPicPr>
          <p:cNvPr id="1536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65520"/>
          <a:stretch>
            <a:fillRect/>
          </a:stretch>
        </p:blipFill>
        <p:spPr>
          <a:xfrm>
            <a:off x="1102784" y="2060575"/>
            <a:ext cx="10615083" cy="40322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658141" y="2269192"/>
            <a:ext cx="5373975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endParaRPr lang="it-IT" sz="135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3B6C9BB-B156-2D74-A345-5491558043C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2324" y="2188742"/>
            <a:ext cx="9055677" cy="427360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FE667DD-9C83-BF8B-8E17-A8571CDE90E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83024" y="857251"/>
            <a:ext cx="3527167" cy="1411941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053111EE-B4E9-05AA-CA56-205A40807508}"/>
              </a:ext>
            </a:extLst>
          </p:cNvPr>
          <p:cNvSpPr/>
          <p:nvPr/>
        </p:nvSpPr>
        <p:spPr>
          <a:xfrm>
            <a:off x="4361686" y="1225049"/>
            <a:ext cx="2818720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it-IT" sz="4050" dirty="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alibri" panose="020F0502020204030204"/>
              </a:rPr>
              <a:t>INDICAZIONI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4FE768B-E2AF-06B9-06AF-3B9CF9C26E5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240242" y="20232"/>
            <a:ext cx="969949" cy="909205"/>
          </a:xfrm>
          <a:prstGeom prst="rect">
            <a:avLst/>
          </a:prstGeom>
        </p:spPr>
      </p:pic>
      <p:pic>
        <p:nvPicPr>
          <p:cNvPr id="9" name="Picture 2" descr="EASO">
            <a:extLst>
              <a:ext uri="{FF2B5EF4-FFF2-40B4-BE49-F238E27FC236}">
                <a16:creationId xmlns:a16="http://schemas.microsoft.com/office/drawing/2014/main" id="{0F200469-A100-C06C-5B3D-42BCEC4AC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560" y="365214"/>
            <a:ext cx="150495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B00856E-6B02-3654-9CD4-1931F472F4B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67154" y="929437"/>
            <a:ext cx="3030049" cy="125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89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658141" y="2269192"/>
            <a:ext cx="5373975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endParaRPr lang="it-IT" sz="135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AD66824-3580-F65A-2D3D-121DDEDA7ED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13629" y="2202024"/>
            <a:ext cx="9144000" cy="257524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B968113-A73F-1A78-5B90-E82BB504098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97925" y="4711959"/>
            <a:ext cx="3096491" cy="179147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57C5A61-0144-58C1-2451-652FB8DADCF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76222" y="992333"/>
            <a:ext cx="969949" cy="909205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F8BC2111-0E80-A886-210B-7FC8723F49A0}"/>
              </a:ext>
            </a:extLst>
          </p:cNvPr>
          <p:cNvSpPr/>
          <p:nvPr/>
        </p:nvSpPr>
        <p:spPr>
          <a:xfrm>
            <a:off x="3762557" y="1100686"/>
            <a:ext cx="464614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it-IT" sz="4050" dirty="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alibri" panose="020F0502020204030204"/>
              </a:rPr>
              <a:t>CONTROINDICAZIONI</a:t>
            </a:r>
          </a:p>
        </p:txBody>
      </p:sp>
      <p:pic>
        <p:nvPicPr>
          <p:cNvPr id="9" name="Picture 2" descr="EASO">
            <a:extLst>
              <a:ext uri="{FF2B5EF4-FFF2-40B4-BE49-F238E27FC236}">
                <a16:creationId xmlns:a16="http://schemas.microsoft.com/office/drawing/2014/main" id="{3C58D6BB-6ECF-7A6F-B3AD-6DFD32054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802" y="1173540"/>
            <a:ext cx="150495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E7F48C79-52DD-780D-1F8A-25B5349A285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1219" y="4926343"/>
            <a:ext cx="2306948" cy="139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47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658141" y="2269192"/>
            <a:ext cx="5373975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endParaRPr lang="it-IT" sz="135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A2877B1-A2BC-ED41-0BF5-1EFDACB5681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2497" y="682647"/>
            <a:ext cx="2297430" cy="114201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205A757-67DB-2489-A8BE-020AC7B43BAD}"/>
              </a:ext>
            </a:extLst>
          </p:cNvPr>
          <p:cNvSpPr txBox="1"/>
          <p:nvPr/>
        </p:nvSpPr>
        <p:spPr>
          <a:xfrm>
            <a:off x="2384185" y="2914994"/>
            <a:ext cx="742363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prstClr val="black"/>
                </a:solidFill>
                <a:latin typeface="Calibri" panose="020F0502020204030204"/>
              </a:rPr>
              <a:t>• </a:t>
            </a:r>
            <a:r>
              <a:rPr lang="it-IT" sz="2000" dirty="0" smtClean="0">
                <a:solidFill>
                  <a:srgbClr val="002060"/>
                </a:solidFill>
                <a:latin typeface="Calibri" panose="020F0502020204030204"/>
              </a:rPr>
              <a:t>Si raccomanda </a:t>
            </a:r>
            <a:r>
              <a:rPr lang="it-IT" sz="2000" dirty="0">
                <a:solidFill>
                  <a:srgbClr val="002060"/>
                </a:solidFill>
                <a:latin typeface="Calibri" panose="020F0502020204030204"/>
              </a:rPr>
              <a:t>un programma di dimagrimento preoperatorio di 2-4 settimane con VLCKD per i pazienti che sono candidati alla chirurgia bariatrica per indurre una perdita di peso di circa il 5% e una riduzione del volume epatico di almeno il </a:t>
            </a:r>
            <a:r>
              <a:rPr lang="it-IT" sz="2000" dirty="0" smtClean="0">
                <a:solidFill>
                  <a:srgbClr val="002060"/>
                </a:solidFill>
                <a:latin typeface="Calibri" panose="020F0502020204030204"/>
              </a:rPr>
              <a:t>10%</a:t>
            </a:r>
          </a:p>
          <a:p>
            <a:endParaRPr lang="it-IT" sz="2000" dirty="0">
              <a:solidFill>
                <a:srgbClr val="002060"/>
              </a:solidFill>
              <a:latin typeface="Calibri" panose="020F0502020204030204"/>
            </a:endParaRPr>
          </a:p>
          <a:p>
            <a:r>
              <a:rPr lang="it-IT" sz="2000" dirty="0">
                <a:solidFill>
                  <a:srgbClr val="002060"/>
                </a:solidFill>
                <a:latin typeface="Calibri" panose="020F0502020204030204"/>
              </a:rPr>
              <a:t>• </a:t>
            </a:r>
            <a:r>
              <a:rPr lang="it-IT" sz="2000" dirty="0" smtClean="0">
                <a:solidFill>
                  <a:srgbClr val="002060"/>
                </a:solidFill>
                <a:latin typeface="Calibri" panose="020F0502020204030204"/>
              </a:rPr>
              <a:t>Si suggerisce  </a:t>
            </a:r>
            <a:r>
              <a:rPr lang="it-IT" sz="2000" dirty="0">
                <a:solidFill>
                  <a:srgbClr val="002060"/>
                </a:solidFill>
                <a:latin typeface="Calibri" panose="020F0502020204030204"/>
              </a:rPr>
              <a:t>un programma di perdita di peso preoperatorio da 2 a 6 settimane con VLCKD per i pazienti che sono candidati alla chirurgia bariatrica per ridurre il tessuto adiposo viscerale.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3D08CDFC-964C-C665-14B4-912A5487383B}"/>
              </a:ext>
            </a:extLst>
          </p:cNvPr>
          <p:cNvSpPr/>
          <p:nvPr/>
        </p:nvSpPr>
        <p:spPr>
          <a:xfrm>
            <a:off x="3099927" y="1253658"/>
            <a:ext cx="5974071" cy="13157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it-IT" sz="4050" dirty="0">
                <a:ln w="0"/>
                <a:solidFill>
                  <a:srgbClr val="4472C4"/>
                </a:solidFill>
                <a:latin typeface="Calibri" panose="020F0502020204030204"/>
              </a:rPr>
              <a:t>VLCKD e chirurgia bariatrica</a:t>
            </a:r>
          </a:p>
          <a:p>
            <a:pPr algn="ctr"/>
            <a:r>
              <a:rPr lang="it-IT" sz="4050" dirty="0">
                <a:ln w="0"/>
                <a:solidFill>
                  <a:srgbClr val="4472C4"/>
                </a:solidFill>
                <a:latin typeface="Calibri" panose="020F0502020204030204"/>
              </a:rPr>
              <a:t>Raccomandazioni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5C40353-D473-A350-B2D0-C41FC36B644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31569" y="575981"/>
            <a:ext cx="864641" cy="81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01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032" y="44624"/>
            <a:ext cx="8748464" cy="1340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032104" y="6474822"/>
            <a:ext cx="3600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1600" b="1" dirty="0" err="1">
                <a:latin typeface="Comic Sans MS" pitchFamily="66" charset="0"/>
              </a:rPr>
              <a:t>Adv</a:t>
            </a:r>
            <a:r>
              <a:rPr lang="en-US" sz="1600" b="1" dirty="0">
                <a:latin typeface="Comic Sans MS" pitchFamily="66" charset="0"/>
              </a:rPr>
              <a:t> </a:t>
            </a:r>
            <a:r>
              <a:rPr lang="en-US" sz="1600" b="1" dirty="0" err="1">
                <a:latin typeface="Comic Sans MS" pitchFamily="66" charset="0"/>
              </a:rPr>
              <a:t>Nutr</a:t>
            </a:r>
            <a:r>
              <a:rPr lang="en-US" sz="1600" b="1" dirty="0">
                <a:latin typeface="Comic Sans MS" pitchFamily="66" charset="0"/>
              </a:rPr>
              <a:t>, 12: 1020-1031, 2021</a:t>
            </a:r>
            <a:endParaRPr lang="it-IT" sz="1600" b="1" dirty="0">
              <a:latin typeface="Comic Sans MS" pitchFamily="66" charset="0"/>
              <a:cs typeface="Arial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083"/>
          <a:stretch/>
        </p:blipFill>
        <p:spPr bwMode="auto">
          <a:xfrm>
            <a:off x="1631504" y="1556793"/>
            <a:ext cx="8883920" cy="716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uppo 1"/>
          <p:cNvGrpSpPr/>
          <p:nvPr/>
        </p:nvGrpSpPr>
        <p:grpSpPr>
          <a:xfrm>
            <a:off x="1631504" y="2420888"/>
            <a:ext cx="8883920" cy="3168352"/>
            <a:chOff x="107504" y="2636912"/>
            <a:chExt cx="8883920" cy="3168352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471" r="83069" b="38372"/>
            <a:stretch/>
          </p:blipFill>
          <p:spPr bwMode="auto">
            <a:xfrm>
              <a:off x="107504" y="2636912"/>
              <a:ext cx="1828430" cy="3168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70" t="36471" b="38372"/>
            <a:stretch/>
          </p:blipFill>
          <p:spPr bwMode="auto">
            <a:xfrm>
              <a:off x="1687805" y="2636912"/>
              <a:ext cx="7303619" cy="3168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47" r="89720" b="31692"/>
          <a:stretch/>
        </p:blipFill>
        <p:spPr bwMode="auto">
          <a:xfrm>
            <a:off x="1727604" y="5655520"/>
            <a:ext cx="1056029" cy="869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1" t="61047" b="32361"/>
          <a:stretch/>
        </p:blipFill>
        <p:spPr bwMode="auto">
          <a:xfrm>
            <a:off x="3336366" y="5602942"/>
            <a:ext cx="6792082" cy="778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547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1775885" y="234950"/>
            <a:ext cx="9859433" cy="20510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>
                <a:solidFill>
                  <a:srgbClr val="FF0000"/>
                </a:solidFill>
              </a:rPr>
              <a:t>            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idx="1"/>
          </p:nvPr>
        </p:nvSpPr>
        <p:spPr>
          <a:xfrm>
            <a:off x="1498600" y="457200"/>
            <a:ext cx="10380133" cy="56324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it-IT" dirty="0"/>
          </a:p>
        </p:txBody>
      </p:sp>
      <p:pic>
        <p:nvPicPr>
          <p:cNvPr id="54276" name="Immagine 7" descr="Listener (18)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0544"/>
            <a:ext cx="12192000" cy="670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845522" y="2269192"/>
            <a:ext cx="7165300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70"/>
            <a:endParaRPr lang="it-IT" sz="180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73553F6-C61A-6571-AD29-16AA3CC3378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3263" y="532066"/>
            <a:ext cx="3054901" cy="882017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87AF312A-A981-D164-EB8D-FDA89DF33C37}"/>
              </a:ext>
            </a:extLst>
          </p:cNvPr>
          <p:cNvSpPr/>
          <p:nvPr/>
        </p:nvSpPr>
        <p:spPr>
          <a:xfrm>
            <a:off x="3707491" y="522400"/>
            <a:ext cx="4987829" cy="6667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733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Complicanze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54FBD511-15F3-CA8B-CA25-65A0D2EC9AEC}"/>
              </a:ext>
            </a:extLst>
          </p:cNvPr>
          <p:cNvSpPr/>
          <p:nvPr/>
        </p:nvSpPr>
        <p:spPr>
          <a:xfrm>
            <a:off x="906840" y="1990174"/>
            <a:ext cx="3894963" cy="24729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pPr algn="ctr"/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BREVE TERMINE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867" dirty="0">
                <a:latin typeface="Arial" panose="020B0604020202020204" pitchFamily="34" charset="0"/>
                <a:cs typeface="Arial" panose="020B0604020202020204" pitchFamily="34" charset="0"/>
              </a:rPr>
              <a:t>Disidratazione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867" dirty="0">
                <a:latin typeface="Arial" panose="020B0604020202020204" pitchFamily="34" charset="0"/>
                <a:cs typeface="Arial" panose="020B0604020202020204" pitchFamily="34" charset="0"/>
              </a:rPr>
              <a:t>Ipotensione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867" dirty="0">
                <a:latin typeface="Arial" panose="020B0604020202020204" pitchFamily="34" charset="0"/>
                <a:cs typeface="Arial" panose="020B0604020202020204" pitchFamily="34" charset="0"/>
              </a:rPr>
              <a:t>Squilibrio elettrolitico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867" dirty="0">
                <a:latin typeface="Arial" panose="020B0604020202020204" pitchFamily="34" charset="0"/>
                <a:cs typeface="Arial" panose="020B0604020202020204" pitchFamily="34" charset="0"/>
              </a:rPr>
              <a:t>Crampi muscolari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867" dirty="0">
                <a:latin typeface="Arial" panose="020B0604020202020204" pitchFamily="34" charset="0"/>
                <a:cs typeface="Arial" panose="020B0604020202020204" pitchFamily="34" charset="0"/>
              </a:rPr>
              <a:t>Disturbi del sonno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867" dirty="0">
                <a:latin typeface="Arial" panose="020B0604020202020204" pitchFamily="34" charset="0"/>
                <a:cs typeface="Arial" panose="020B0604020202020204" pitchFamily="34" charset="0"/>
              </a:rPr>
              <a:t>Sintomi gastrointestinali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867" dirty="0">
                <a:latin typeface="Arial" panose="020B0604020202020204" pitchFamily="34" charset="0"/>
                <a:cs typeface="Arial" panose="020B0604020202020204" pitchFamily="34" charset="0"/>
              </a:rPr>
              <a:t>Iperuricemia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32C29227-72D0-599F-744A-E558B6CDE6B1}"/>
              </a:ext>
            </a:extLst>
          </p:cNvPr>
          <p:cNvSpPr/>
          <p:nvPr/>
        </p:nvSpPr>
        <p:spPr>
          <a:xfrm>
            <a:off x="7512777" y="1781885"/>
            <a:ext cx="4257947" cy="27602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pPr algn="ctr"/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MEDIO E LUNGO TERMINE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867" dirty="0">
                <a:latin typeface="Arial" panose="020B0604020202020204" pitchFamily="34" charset="0"/>
                <a:cs typeface="Arial" panose="020B0604020202020204" pitchFamily="34" charset="0"/>
              </a:rPr>
              <a:t>Danno trofismo osseo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867" dirty="0">
                <a:latin typeface="Arial" panose="020B0604020202020204" pitchFamily="34" charset="0"/>
                <a:cs typeface="Arial" panose="020B0604020202020204" pitchFamily="34" charset="0"/>
              </a:rPr>
              <a:t>Perdita di capelli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867" dirty="0">
                <a:latin typeface="Arial" panose="020B0604020202020204" pitchFamily="34" charset="0"/>
                <a:cs typeface="Arial" panose="020B0604020202020204" pitchFamily="34" charset="0"/>
              </a:rPr>
              <a:t>Calcolosi renale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867" dirty="0">
                <a:latin typeface="Arial" panose="020B0604020202020204" pitchFamily="34" charset="0"/>
                <a:cs typeface="Arial" panose="020B0604020202020204" pitchFamily="34" charset="0"/>
              </a:rPr>
              <a:t>Calcolosi biliare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867" dirty="0">
                <a:latin typeface="Arial" panose="020B0604020202020204" pitchFamily="34" charset="0"/>
                <a:cs typeface="Arial" panose="020B0604020202020204" pitchFamily="34" charset="0"/>
              </a:rPr>
              <a:t>Deficit di micronutrienti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867" dirty="0">
                <a:latin typeface="Arial" panose="020B0604020202020204" pitchFamily="34" charset="0"/>
                <a:cs typeface="Arial" panose="020B0604020202020204" pitchFamily="34" charset="0"/>
              </a:rPr>
              <a:t>Perdita di massa muscolare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867" dirty="0">
                <a:latin typeface="Arial" panose="020B0604020202020204" pitchFamily="34" charset="0"/>
                <a:cs typeface="Arial" panose="020B0604020202020204" pitchFamily="34" charset="0"/>
              </a:rPr>
              <a:t>Dislipidemia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867" dirty="0">
                <a:latin typeface="Arial" panose="020B0604020202020204" pitchFamily="34" charset="0"/>
                <a:cs typeface="Arial" panose="020B0604020202020204" pitchFamily="34" charset="0"/>
              </a:rPr>
              <a:t>Danno renale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203F408-0570-51C4-11DB-C59F042ECCD7}"/>
              </a:ext>
            </a:extLst>
          </p:cNvPr>
          <p:cNvSpPr txBox="1"/>
          <p:nvPr/>
        </p:nvSpPr>
        <p:spPr>
          <a:xfrm>
            <a:off x="611585" y="5034859"/>
            <a:ext cx="11215255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67" dirty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maggior parte delle complicanze possono essere gestite con successo con un attento follow-up clinico-medico e strategie conservative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D0F30C84-6A5F-7135-46E5-594760D9B0A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94557" y="75311"/>
            <a:ext cx="3697443" cy="121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63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845522" y="2269192"/>
            <a:ext cx="7165300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70"/>
            <a:endParaRPr lang="it-IT" sz="180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9B8D654-7541-5C2D-B0E9-5A783F3AC0E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86943" y="222387"/>
            <a:ext cx="7593997" cy="2929028"/>
          </a:xfrm>
          <a:prstGeom prst="rect">
            <a:avLst/>
          </a:prstGeom>
        </p:spPr>
      </p:pic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1663C125-7496-228E-1ED2-1F918DE44168}"/>
              </a:ext>
            </a:extLst>
          </p:cNvPr>
          <p:cNvSpPr/>
          <p:nvPr/>
        </p:nvSpPr>
        <p:spPr>
          <a:xfrm>
            <a:off x="287420" y="83955"/>
            <a:ext cx="2957945" cy="12469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VALUTAZIONE CLINICA MEDICA</a:t>
            </a:r>
          </a:p>
          <a:p>
            <a:pPr algn="ctr"/>
            <a:r>
              <a:rPr lang="it-IT" dirty="0"/>
              <a:t>Iniziale e di follow up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FA7DF77D-7F45-F976-73E3-FA505ADC3D7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8461" y="1499582"/>
            <a:ext cx="4128655" cy="1539221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5286" y="3151417"/>
            <a:ext cx="10646229" cy="3706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2224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845522" y="2269192"/>
            <a:ext cx="7165300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70"/>
            <a:endParaRPr lang="it-IT" sz="180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6067104F-B08F-2458-7D6B-226E24B7DABE}"/>
              </a:ext>
            </a:extLst>
          </p:cNvPr>
          <p:cNvSpPr/>
          <p:nvPr/>
        </p:nvSpPr>
        <p:spPr>
          <a:xfrm>
            <a:off x="1011883" y="598955"/>
            <a:ext cx="101682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MICROSUPPLEMENTAZIONE NUTRIZIONALE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84BEB67-3AAF-E1EA-457B-5C976C20A6F5}"/>
              </a:ext>
            </a:extLst>
          </p:cNvPr>
          <p:cNvSpPr txBox="1"/>
          <p:nvPr/>
        </p:nvSpPr>
        <p:spPr>
          <a:xfrm>
            <a:off x="3374642" y="1655329"/>
            <a:ext cx="6514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3773"/>
                </a:solidFill>
              </a:rPr>
              <a:t>NECESSITÀ DI INTEGRAZIONE IN SALI MINERALI E VITAMINE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7C0DACE-017E-0A48-C1B0-06202D9BF2DB}"/>
              </a:ext>
            </a:extLst>
          </p:cNvPr>
          <p:cNvSpPr txBox="1"/>
          <p:nvPr/>
        </p:nvSpPr>
        <p:spPr>
          <a:xfrm>
            <a:off x="778094" y="2492947"/>
            <a:ext cx="109500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003773"/>
                </a:solidFill>
              </a:rPr>
              <a:t>Insufficiente apporto di oligoelementi data l’esclusione di alcuni gruppi alimentari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003773"/>
                </a:solidFill>
              </a:rPr>
              <a:t>Consumo di cationi alcalini ( Na+; K+; Mg++; Ca++)  sia perché si legano ai corpi chetonici carichi negativamente(aceto acetato e ß-</a:t>
            </a:r>
            <a:r>
              <a:rPr lang="it-IT" sz="2400" dirty="0" err="1">
                <a:solidFill>
                  <a:srgbClr val="003773"/>
                </a:solidFill>
              </a:rPr>
              <a:t>idrossibutirrato</a:t>
            </a:r>
            <a:r>
              <a:rPr lang="it-IT" sz="2400" dirty="0">
                <a:solidFill>
                  <a:srgbClr val="003773"/>
                </a:solidFill>
              </a:rPr>
              <a:t>) e vengono eliminati per via renale sia per il loro effetto tampone</a:t>
            </a:r>
          </a:p>
        </p:txBody>
      </p:sp>
    </p:spTree>
    <p:extLst>
      <p:ext uri="{BB962C8B-B14F-4D97-AF65-F5344CB8AC3E}">
        <p14:creationId xmlns:p14="http://schemas.microsoft.com/office/powerpoint/2010/main" val="312781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845522" y="2269192"/>
            <a:ext cx="7165300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uppo 5">
            <a:extLst>
              <a:ext uri="{FF2B5EF4-FFF2-40B4-BE49-F238E27FC236}">
                <a16:creationId xmlns:a16="http://schemas.microsoft.com/office/drawing/2014/main" id="{E6BC15D6-1E5E-5BD8-6330-263D9E4A0BCF}"/>
              </a:ext>
            </a:extLst>
          </p:cNvPr>
          <p:cNvGrpSpPr/>
          <p:nvPr/>
        </p:nvGrpSpPr>
        <p:grpSpPr>
          <a:xfrm>
            <a:off x="751702" y="177485"/>
            <a:ext cx="10408503" cy="793935"/>
            <a:chOff x="971600" y="188640"/>
            <a:chExt cx="7128792" cy="1368152"/>
          </a:xfrm>
        </p:grpSpPr>
        <p:sp>
          <p:nvSpPr>
            <p:cNvPr id="9" name="Rettangolo arrotondato 5">
              <a:extLst>
                <a:ext uri="{FF2B5EF4-FFF2-40B4-BE49-F238E27FC236}">
                  <a16:creationId xmlns:a16="http://schemas.microsoft.com/office/drawing/2014/main" id="{894605C5-D78F-720F-7941-AFDC2ACC2E09}"/>
                </a:ext>
              </a:extLst>
            </p:cNvPr>
            <p:cNvSpPr/>
            <p:nvPr/>
          </p:nvSpPr>
          <p:spPr>
            <a:xfrm>
              <a:off x="971600" y="188640"/>
              <a:ext cx="7128792" cy="1368152"/>
            </a:xfrm>
            <a:prstGeom prst="roundRect">
              <a:avLst/>
            </a:prstGeom>
            <a:solidFill>
              <a:schemeClr val="accent1">
                <a:alpha val="1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3600DDB5-EA80-1C05-0EE1-854F0CB50866}"/>
                </a:ext>
              </a:extLst>
            </p:cNvPr>
            <p:cNvSpPr txBox="1"/>
            <p:nvPr/>
          </p:nvSpPr>
          <p:spPr>
            <a:xfrm>
              <a:off x="971601" y="536317"/>
              <a:ext cx="7128791" cy="901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800" b="1" i="0" u="none" strike="noStrike" kern="1200" cap="all" spc="0" normalizeH="0" baseline="0" noProof="0" dirty="0" err="1">
                  <a:ln/>
                  <a:solidFill>
                    <a:srgbClr val="4F81BD"/>
                  </a:solidFill>
                  <a:effectLst>
                    <a:outerShdw blurRad="19685" dist="12700" dir="5400000" algn="tl" rotWithShape="0">
                      <a:srgbClr val="4F81BD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uLnTx/>
                  <a:uFillTx/>
                  <a:latin typeface="Calibri"/>
                  <a:ea typeface="+mn-ea"/>
                  <a:cs typeface="+mn-cs"/>
                </a:rPr>
                <a:t>very-low</a:t>
              </a:r>
              <a:r>
                <a:rPr kumimoji="0" lang="it-IT" sz="2800" b="1" i="0" u="none" strike="noStrike" kern="1200" cap="all" spc="0" normalizeH="0" baseline="0" noProof="0" dirty="0">
                  <a:ln/>
                  <a:solidFill>
                    <a:srgbClr val="4F81BD"/>
                  </a:solidFill>
                  <a:effectLst>
                    <a:outerShdw blurRad="19685" dist="12700" dir="5400000" algn="tl" rotWithShape="0">
                      <a:srgbClr val="4F81BD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uLnTx/>
                  <a:uFillTx/>
                  <a:latin typeface="Calibri"/>
                  <a:ea typeface="+mn-ea"/>
                  <a:cs typeface="+mn-cs"/>
                </a:rPr>
                <a:t> calorie </a:t>
              </a:r>
              <a:r>
                <a:rPr kumimoji="0" lang="it-IT" sz="2800" b="1" i="0" u="none" strike="noStrike" kern="1200" cap="all" spc="0" normalizeH="0" baseline="0" noProof="0" dirty="0" err="1">
                  <a:ln/>
                  <a:solidFill>
                    <a:srgbClr val="4F81BD"/>
                  </a:solidFill>
                  <a:effectLst>
                    <a:outerShdw blurRad="19685" dist="12700" dir="5400000" algn="tl" rotWithShape="0">
                      <a:srgbClr val="4F81BD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uLnTx/>
                  <a:uFillTx/>
                  <a:latin typeface="Calibri"/>
                  <a:ea typeface="+mn-ea"/>
                  <a:cs typeface="+mn-cs"/>
                </a:rPr>
                <a:t>ketogenic</a:t>
              </a:r>
              <a:r>
                <a:rPr kumimoji="0" lang="it-IT" sz="2800" b="1" i="0" u="none" strike="noStrike" kern="1200" cap="all" spc="0" normalizeH="0" baseline="0" noProof="0" dirty="0">
                  <a:ln/>
                  <a:solidFill>
                    <a:srgbClr val="4F81BD"/>
                  </a:solidFill>
                  <a:effectLst>
                    <a:outerShdw blurRad="19685" dist="12700" dir="5400000" algn="tl" rotWithShape="0">
                      <a:srgbClr val="4F81BD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it-IT" sz="2800" b="1" i="0" u="none" strike="noStrike" kern="1200" cap="all" spc="0" normalizeH="0" baseline="0" noProof="0" dirty="0" err="1">
                  <a:ln/>
                  <a:solidFill>
                    <a:srgbClr val="4F81BD"/>
                  </a:solidFill>
                  <a:effectLst>
                    <a:outerShdw blurRad="19685" dist="12700" dir="5400000" algn="tl" rotWithShape="0">
                      <a:srgbClr val="4F81BD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uLnTx/>
                  <a:uFillTx/>
                  <a:latin typeface="Calibri"/>
                  <a:ea typeface="+mn-ea"/>
                  <a:cs typeface="+mn-cs"/>
                </a:rPr>
                <a:t>diet</a:t>
              </a:r>
              <a:r>
                <a:rPr kumimoji="0" lang="it-IT" sz="2800" b="1" i="0" u="none" strike="noStrike" kern="1200" cap="all" spc="0" normalizeH="0" baseline="0" noProof="0" dirty="0">
                  <a:ln/>
                  <a:solidFill>
                    <a:srgbClr val="4F81BD"/>
                  </a:solidFill>
                  <a:effectLst>
                    <a:outerShdw blurRad="19685" dist="12700" dir="5400000" algn="tl" rotWithShape="0">
                      <a:srgbClr val="4F81BD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uLnTx/>
                  <a:uFillTx/>
                  <a:latin typeface="Calibri"/>
                  <a:ea typeface="+mn-ea"/>
                  <a:cs typeface="+mn-cs"/>
                </a:rPr>
                <a:t> (VLCKD)</a:t>
              </a:r>
            </a:p>
          </p:txBody>
        </p:sp>
      </p:grpSp>
      <p:pic>
        <p:nvPicPr>
          <p:cNvPr id="13" name="Immagine 12">
            <a:extLst>
              <a:ext uri="{FF2B5EF4-FFF2-40B4-BE49-F238E27FC236}">
                <a16:creationId xmlns:a16="http://schemas.microsoft.com/office/drawing/2014/main" id="{E83B23AD-BEDF-9E9D-AA99-42502368D3B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90135" y="1143416"/>
            <a:ext cx="9147560" cy="4682828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AC5A1126-CEAE-1855-D09D-152674866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058" y="5876403"/>
            <a:ext cx="3052260" cy="664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69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ChangeArrowheads="1"/>
          </p:cNvSpPr>
          <p:nvPr>
            <p:ph type="title"/>
          </p:nvPr>
        </p:nvSpPr>
        <p:spPr>
          <a:xfrm>
            <a:off x="666751" y="214313"/>
            <a:ext cx="10972800" cy="11430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tabLst>
                <a:tab pos="965176" algn="l"/>
                <a:tab pos="1930352" algn="l"/>
                <a:tab pos="2895528" algn="l"/>
                <a:tab pos="3860703" algn="l"/>
                <a:tab pos="4825879" algn="l"/>
                <a:tab pos="5791055" algn="l"/>
                <a:tab pos="6756231" algn="l"/>
                <a:tab pos="7721407" algn="l"/>
                <a:tab pos="8686583" algn="l"/>
                <a:tab pos="9651759" algn="l"/>
                <a:tab pos="10616935" algn="l"/>
              </a:tabLst>
            </a:pPr>
            <a:r>
              <a:rPr lang="it-IT" altLang="it-IT" sz="3733" dirty="0">
                <a:solidFill>
                  <a:srgbClr val="003773"/>
                </a:solidFill>
              </a:rPr>
              <a:t>CHETOSI NUTRIZIONALE COMPENSATA</a:t>
            </a: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0343" y="4373868"/>
            <a:ext cx="9818915" cy="1659392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2449940"/>
            <a:ext cx="5048251" cy="1038225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pic>
        <p:nvPicPr>
          <p:cNvPr id="2048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34072" y="1698171"/>
            <a:ext cx="4110179" cy="2625508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9623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7331" y="0"/>
            <a:ext cx="9601204" cy="200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85992"/>
            <a:ext cx="7379381" cy="457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88141" y="2000240"/>
            <a:ext cx="5003859" cy="485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424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7">
            <a:extLst>
              <a:ext uri="{FF2B5EF4-FFF2-40B4-BE49-F238E27FC236}">
                <a16:creationId xmlns:a16="http://schemas.microsoft.com/office/drawing/2014/main" id="{90756042-033A-6704-A589-72BEC330620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6436023" y="2178656"/>
            <a:ext cx="5010722" cy="3673504"/>
          </a:xfrm>
        </p:spPr>
      </p:pic>
      <p:sp>
        <p:nvSpPr>
          <p:cNvPr id="3" name="CasellaDiTesto 2"/>
          <p:cNvSpPr txBox="1"/>
          <p:nvPr/>
        </p:nvSpPr>
        <p:spPr>
          <a:xfrm>
            <a:off x="979712" y="1560728"/>
            <a:ext cx="10467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FENOTIPPIZZARE IL PAZIENTE PRIMA DELLA SCELTA TERAPEUTICA</a:t>
            </a:r>
            <a:endParaRPr lang="it-IT" sz="2400" b="1" dirty="0">
              <a:solidFill>
                <a:srgbClr val="0037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8380" y="298775"/>
            <a:ext cx="4200525" cy="9144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238540" y="1240403"/>
            <a:ext cx="173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003773"/>
                </a:solidFill>
              </a:rPr>
              <a:t>Muscaritoli</a:t>
            </a:r>
            <a:r>
              <a:rPr lang="it-IT" dirty="0" smtClean="0">
                <a:solidFill>
                  <a:srgbClr val="003773"/>
                </a:solidFill>
              </a:rPr>
              <a:t> 2023</a:t>
            </a:r>
            <a:endParaRPr lang="it-IT" dirty="0">
              <a:solidFill>
                <a:srgbClr val="003773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66228" y="2409245"/>
            <a:ext cx="591540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rgbClr val="003773"/>
                </a:solidFill>
              </a:rPr>
              <a:t>Cervello affamato:</a:t>
            </a:r>
          </a:p>
          <a:p>
            <a:r>
              <a:rPr lang="it-IT" dirty="0">
                <a:solidFill>
                  <a:srgbClr val="003773"/>
                </a:solidFill>
              </a:rPr>
              <a:t> </a:t>
            </a:r>
            <a:r>
              <a:rPr lang="it-IT" dirty="0" smtClean="0">
                <a:solidFill>
                  <a:srgbClr val="003773"/>
                </a:solidFill>
              </a:rPr>
              <a:t>     il soggetto necessita di maggiori calorie per avere sazietà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rgbClr val="003773"/>
                </a:solidFill>
              </a:rPr>
              <a:t>Intestino affamato : </a:t>
            </a:r>
          </a:p>
          <a:p>
            <a:r>
              <a:rPr lang="it-IT" b="1" dirty="0">
                <a:solidFill>
                  <a:srgbClr val="003773"/>
                </a:solidFill>
              </a:rPr>
              <a:t> </a:t>
            </a:r>
            <a:r>
              <a:rPr lang="it-IT" b="1" dirty="0" smtClean="0">
                <a:solidFill>
                  <a:srgbClr val="003773"/>
                </a:solidFill>
              </a:rPr>
              <a:t>     </a:t>
            </a:r>
            <a:r>
              <a:rPr lang="it-IT" dirty="0" smtClean="0">
                <a:solidFill>
                  <a:srgbClr val="003773"/>
                </a:solidFill>
              </a:rPr>
              <a:t>durata anomala della pienezza dovuta a svuotamento </a:t>
            </a:r>
          </a:p>
          <a:p>
            <a:r>
              <a:rPr lang="it-IT" dirty="0" smtClean="0">
                <a:solidFill>
                  <a:srgbClr val="003773"/>
                </a:solidFill>
              </a:rPr>
              <a:t>      gastrico più rapido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rgbClr val="003773"/>
                </a:solidFill>
              </a:rPr>
              <a:t>Fame Emotiva :</a:t>
            </a:r>
          </a:p>
          <a:p>
            <a:r>
              <a:rPr lang="it-IT" dirty="0" smtClean="0">
                <a:solidFill>
                  <a:srgbClr val="003773"/>
                </a:solidFill>
              </a:rPr>
              <a:t>      da comportamento edonico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rgbClr val="003773"/>
                </a:solidFill>
              </a:rPr>
              <a:t>Combustione lenta: </a:t>
            </a:r>
          </a:p>
          <a:p>
            <a:r>
              <a:rPr lang="it-IT" dirty="0" smtClean="0">
                <a:solidFill>
                  <a:srgbClr val="003773"/>
                </a:solidFill>
              </a:rPr>
              <a:t>      dovuta a  rallentamento del metabolismo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rgbClr val="003773"/>
                </a:solidFill>
              </a:rPr>
              <a:t>Fenotipi misti </a:t>
            </a:r>
          </a:p>
          <a:p>
            <a:endParaRPr lang="it-IT" dirty="0" smtClean="0">
              <a:solidFill>
                <a:srgbClr val="003773"/>
              </a:solidFill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1640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7669307-7CC9-2FCF-5ACE-F4AE2374B2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593" y="904240"/>
            <a:ext cx="9688814" cy="482028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F4378EC0-1F0C-17BE-4F15-A0ACBBE060BD}"/>
              </a:ext>
            </a:extLst>
          </p:cNvPr>
          <p:cNvSpPr txBox="1"/>
          <p:nvPr/>
        </p:nvSpPr>
        <p:spPr>
          <a:xfrm>
            <a:off x="7962900" y="5738822"/>
            <a:ext cx="36385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dirty="0">
                <a:solidFill>
                  <a:srgbClr val="002060"/>
                </a:solidFill>
              </a:rPr>
              <a:t>Acosta et Al Obesità (Silver Spring)</a:t>
            </a:r>
          </a:p>
          <a:p>
            <a:r>
              <a:rPr lang="it-IT" sz="1200" b="1" dirty="0">
                <a:solidFill>
                  <a:srgbClr val="002060"/>
                </a:solidFill>
              </a:rPr>
              <a:t>. 2021 Aprile;29(4):662-671</a:t>
            </a:r>
          </a:p>
        </p:txBody>
      </p:sp>
    </p:spTree>
    <p:extLst>
      <p:ext uri="{BB962C8B-B14F-4D97-AF65-F5344CB8AC3E}">
        <p14:creationId xmlns:p14="http://schemas.microsoft.com/office/powerpoint/2010/main" val="23766018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815E284-8A97-0037-0C50-C4B2F443B13C}"/>
              </a:ext>
            </a:extLst>
          </p:cNvPr>
          <p:cNvSpPr txBox="1"/>
          <p:nvPr/>
        </p:nvSpPr>
        <p:spPr>
          <a:xfrm>
            <a:off x="329184" y="1871947"/>
            <a:ext cx="53218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rgbClr val="003773"/>
                </a:solidFill>
              </a:rPr>
              <a:t>Fenotipizzare</a:t>
            </a:r>
            <a:r>
              <a:rPr lang="it-IT" b="1" dirty="0">
                <a:solidFill>
                  <a:srgbClr val="003773"/>
                </a:solidFill>
              </a:rPr>
              <a:t> per VLCKD</a:t>
            </a:r>
          </a:p>
          <a:p>
            <a:endParaRPr lang="it-IT" dirty="0">
              <a:solidFill>
                <a:srgbClr val="003773"/>
              </a:solidFill>
            </a:endParaRPr>
          </a:p>
          <a:p>
            <a:r>
              <a:rPr lang="it-IT" dirty="0">
                <a:solidFill>
                  <a:srgbClr val="003773"/>
                </a:solidFill>
              </a:rPr>
              <a:t>Effetto lipolitico e </a:t>
            </a:r>
            <a:r>
              <a:rPr lang="it-IT" dirty="0" err="1">
                <a:solidFill>
                  <a:srgbClr val="003773"/>
                </a:solidFill>
              </a:rPr>
              <a:t>neoglucogeneiico</a:t>
            </a:r>
            <a:endParaRPr lang="it-IT" dirty="0">
              <a:solidFill>
                <a:srgbClr val="003773"/>
              </a:solidFill>
            </a:endParaRPr>
          </a:p>
          <a:p>
            <a:r>
              <a:rPr lang="it-IT" dirty="0">
                <a:solidFill>
                  <a:srgbClr val="003773"/>
                </a:solidFill>
                <a:sym typeface="Wingdings" panose="05000000000000000000" pitchFamily="2" charset="2"/>
              </a:rPr>
              <a:t>obesità androide maggiore tessuto adiposo viscerale </a:t>
            </a:r>
          </a:p>
          <a:p>
            <a:endParaRPr lang="it-IT" dirty="0">
              <a:solidFill>
                <a:srgbClr val="003773"/>
              </a:solidFill>
              <a:sym typeface="Wingdings" panose="05000000000000000000" pitchFamily="2" charset="2"/>
            </a:endParaRPr>
          </a:p>
          <a:p>
            <a:r>
              <a:rPr lang="it-IT" dirty="0">
                <a:solidFill>
                  <a:srgbClr val="003773"/>
                </a:solidFill>
                <a:sym typeface="Wingdings" panose="05000000000000000000" pitchFamily="2" charset="2"/>
              </a:rPr>
              <a:t>Tessuto adiposo viscerale</a:t>
            </a:r>
          </a:p>
          <a:p>
            <a:r>
              <a:rPr lang="it-IT" dirty="0">
                <a:solidFill>
                  <a:srgbClr val="003773"/>
                </a:solidFill>
                <a:sym typeface="Wingdings" panose="05000000000000000000" pitchFamily="2" charset="2"/>
              </a:rPr>
              <a:t> metabolicamente più attivo del sottocutaneo </a:t>
            </a:r>
          </a:p>
          <a:p>
            <a:endParaRPr lang="it-IT" dirty="0">
              <a:solidFill>
                <a:srgbClr val="003773"/>
              </a:solidFill>
              <a:sym typeface="Wingdings" panose="05000000000000000000" pitchFamily="2" charset="2"/>
            </a:endParaRPr>
          </a:p>
          <a:p>
            <a:r>
              <a:rPr lang="it-IT" dirty="0">
                <a:solidFill>
                  <a:srgbClr val="003773"/>
                </a:solidFill>
                <a:sym typeface="Wingdings" panose="05000000000000000000" pitchFamily="2" charset="2"/>
              </a:rPr>
              <a:t>Legame tra adiposo viscerale e </a:t>
            </a:r>
            <a:r>
              <a:rPr lang="it-IT" dirty="0" err="1">
                <a:solidFill>
                  <a:srgbClr val="003773"/>
                </a:solidFill>
                <a:sym typeface="Wingdings" panose="05000000000000000000" pitchFamily="2" charset="2"/>
              </a:rPr>
              <a:t>insulino</a:t>
            </a:r>
            <a:r>
              <a:rPr lang="it-IT" dirty="0">
                <a:solidFill>
                  <a:srgbClr val="003773"/>
                </a:solidFill>
                <a:sym typeface="Wingdings" panose="05000000000000000000" pitchFamily="2" charset="2"/>
              </a:rPr>
              <a:t>-resistenza</a:t>
            </a:r>
          </a:p>
          <a:p>
            <a:r>
              <a:rPr lang="it-IT" dirty="0">
                <a:solidFill>
                  <a:srgbClr val="003773"/>
                </a:solidFill>
                <a:sym typeface="Wingdings" panose="05000000000000000000" pitchFamily="2" charset="2"/>
              </a:rPr>
              <a:t> maggiore riduzione di HOMA IR e HbA1c</a:t>
            </a:r>
            <a:r>
              <a:rPr lang="it-IT" dirty="0">
                <a:solidFill>
                  <a:srgbClr val="003773"/>
                </a:solidFill>
              </a:rPr>
              <a:t> </a:t>
            </a:r>
            <a:endParaRPr lang="en-GB" dirty="0">
              <a:solidFill>
                <a:srgbClr val="003773"/>
              </a:solidFill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AECE613D-DCEF-1397-1426-F5E8AB00D19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4"/>
          <a:stretch/>
        </p:blipFill>
        <p:spPr bwMode="auto">
          <a:xfrm>
            <a:off x="6096000" y="1816166"/>
            <a:ext cx="4933190" cy="3250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69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032" y="44624"/>
            <a:ext cx="8748464" cy="1340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032104" y="6474822"/>
            <a:ext cx="3600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1600" b="1" dirty="0" err="1">
                <a:latin typeface="Comic Sans MS" pitchFamily="66" charset="0"/>
              </a:rPr>
              <a:t>Adv</a:t>
            </a:r>
            <a:r>
              <a:rPr lang="en-US" sz="1600" b="1" dirty="0">
                <a:latin typeface="Comic Sans MS" pitchFamily="66" charset="0"/>
              </a:rPr>
              <a:t> </a:t>
            </a:r>
            <a:r>
              <a:rPr lang="en-US" sz="1600" b="1" dirty="0" err="1">
                <a:latin typeface="Comic Sans MS" pitchFamily="66" charset="0"/>
              </a:rPr>
              <a:t>Nutr</a:t>
            </a:r>
            <a:r>
              <a:rPr lang="en-US" sz="1600" b="1" dirty="0">
                <a:latin typeface="Comic Sans MS" pitchFamily="66" charset="0"/>
              </a:rPr>
              <a:t>, 12: 1020-1031, 2021</a:t>
            </a:r>
            <a:endParaRPr lang="it-IT" sz="1600" b="1" dirty="0">
              <a:latin typeface="Comic Sans MS" pitchFamily="66" charset="0"/>
              <a:cs typeface="Arial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083"/>
          <a:stretch/>
        </p:blipFill>
        <p:spPr bwMode="auto">
          <a:xfrm>
            <a:off x="1631504" y="2132857"/>
            <a:ext cx="8883920" cy="716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74" r="81269"/>
          <a:stretch/>
        </p:blipFill>
        <p:spPr bwMode="auto">
          <a:xfrm>
            <a:off x="1708122" y="2942490"/>
            <a:ext cx="1810493" cy="235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7" t="79074"/>
          <a:stretch/>
        </p:blipFill>
        <p:spPr bwMode="auto">
          <a:xfrm>
            <a:off x="3753218" y="2942490"/>
            <a:ext cx="6735270" cy="235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748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12192000" cy="459100"/>
          </a:xfrm>
          <a:prstGeom prst="rect">
            <a:avLst/>
          </a:prstGeom>
          <a:solidFill>
            <a:schemeClr val="bg1"/>
          </a:solidFill>
          <a:ln w="76200" cmpd="tri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dirty="0">
                <a:solidFill>
                  <a:srgbClr val="E98B0D"/>
                </a:solidFill>
                <a:cs typeface="+mn-cs"/>
              </a:rPr>
              <a:t>PERCHE’ LE DIETE IPOCALORICHE CHETOGENICHE E NORMOPROTEICHE SONO PIU’ EFFICACI?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81000" y="1943100"/>
            <a:ext cx="11260667" cy="11977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>
              <a:buClr>
                <a:schemeClr val="hlink"/>
              </a:buClr>
              <a:buSzPct val="135000"/>
              <a:buFont typeface="Monotype Sorts"/>
              <a:buNone/>
            </a:pPr>
            <a:r>
              <a:rPr lang="it-IT" altLang="it-IT" b="1" dirty="0">
                <a:solidFill>
                  <a:srgbClr val="003773"/>
                </a:solidFill>
              </a:rPr>
              <a:t>La digestione delle proteine ha un elevato costo energetico:</a:t>
            </a:r>
          </a:p>
          <a:p>
            <a:pPr>
              <a:buClr>
                <a:schemeClr val="hlink"/>
              </a:buClr>
              <a:buSzPct val="135000"/>
            </a:pPr>
            <a:r>
              <a:rPr lang="it-IT" altLang="it-IT" b="1" dirty="0">
                <a:solidFill>
                  <a:srgbClr val="003773"/>
                </a:solidFill>
              </a:rPr>
              <a:t>per metabolizzare 100 calorie che derivano da un alimento prevalentemente proteico sono ossidate 30 calorie (l’azione dinamica specifica delle proteine è del 30%). L’azione dinamica specifica dei lipidi è pari al 12% e quella dei carboidrati è pari al 7% </a:t>
            </a:r>
          </a:p>
        </p:txBody>
      </p:sp>
      <p:sp>
        <p:nvSpPr>
          <p:cNvPr id="63492" name="Rectangle 5"/>
          <p:cNvSpPr>
            <a:spLocks noChangeArrowheads="1"/>
          </p:cNvSpPr>
          <p:nvPr/>
        </p:nvSpPr>
        <p:spPr bwMode="auto">
          <a:xfrm>
            <a:off x="381000" y="1143001"/>
            <a:ext cx="11599333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>
              <a:buClr>
                <a:schemeClr val="hlink"/>
              </a:buClr>
              <a:buSzPct val="135000"/>
              <a:buFont typeface="Monotype Sorts"/>
              <a:buNone/>
            </a:pPr>
            <a:r>
              <a:rPr lang="it-IT" altLang="it-IT" b="1" dirty="0">
                <a:solidFill>
                  <a:srgbClr val="003773"/>
                </a:solidFill>
                <a:latin typeface="Comic Sans MS" pitchFamily="66" charset="0"/>
              </a:rPr>
              <a:t>        </a:t>
            </a:r>
            <a:r>
              <a:rPr lang="it-IT" altLang="it-IT" b="1" dirty="0">
                <a:solidFill>
                  <a:srgbClr val="003773"/>
                </a:solidFill>
              </a:rPr>
              <a:t>Le proteine permettono di mantenere stabile la massa magra  in fase di dimagrimento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431800" y="4797425"/>
            <a:ext cx="12361333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>
              <a:buClr>
                <a:schemeClr val="hlink"/>
              </a:buClr>
              <a:buSzPct val="135000"/>
              <a:buFont typeface="Monotype Sorts"/>
              <a:buNone/>
            </a:pPr>
            <a:r>
              <a:rPr lang="it-IT" altLang="it-IT" b="1" dirty="0">
                <a:solidFill>
                  <a:srgbClr val="003773"/>
                </a:solidFill>
              </a:rPr>
              <a:t>Un pasto iperproteico ritarda lo svuotamento gastrico e quindi ritarda la ricomparsa del senso di fame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334434" y="3500438"/>
            <a:ext cx="11599333" cy="9207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>
              <a:buClr>
                <a:schemeClr val="hlink"/>
              </a:buClr>
              <a:buSzPct val="135000"/>
              <a:buFont typeface="Monotype Sorts"/>
              <a:buNone/>
            </a:pPr>
            <a:r>
              <a:rPr lang="it-IT" altLang="it-IT" b="1" dirty="0">
                <a:solidFill>
                  <a:srgbClr val="003773"/>
                </a:solidFill>
              </a:rPr>
              <a:t>Le proteine (modificando i livelli degli ormoni gastrointestinali deputati al controllo dell’assunzione di cibo (</a:t>
            </a:r>
            <a:r>
              <a:rPr lang="it-IT" altLang="it-IT" b="1" dirty="0" err="1">
                <a:solidFill>
                  <a:srgbClr val="003773"/>
                </a:solidFill>
              </a:rPr>
              <a:t>colecistochinina</a:t>
            </a:r>
            <a:r>
              <a:rPr lang="it-IT" altLang="it-IT" b="1" dirty="0">
                <a:solidFill>
                  <a:srgbClr val="003773"/>
                </a:solidFill>
              </a:rPr>
              <a:t>, </a:t>
            </a:r>
            <a:r>
              <a:rPr lang="it-IT" altLang="it-IT" b="1" dirty="0" err="1">
                <a:solidFill>
                  <a:srgbClr val="003773"/>
                </a:solidFill>
              </a:rPr>
              <a:t>leptina</a:t>
            </a:r>
            <a:r>
              <a:rPr lang="it-IT" altLang="it-IT" b="1" dirty="0">
                <a:solidFill>
                  <a:srgbClr val="003773"/>
                </a:solidFill>
              </a:rPr>
              <a:t>, </a:t>
            </a:r>
            <a:r>
              <a:rPr lang="it-IT" altLang="it-IT" b="1" dirty="0" err="1">
                <a:solidFill>
                  <a:srgbClr val="003773"/>
                </a:solidFill>
              </a:rPr>
              <a:t>amilina</a:t>
            </a:r>
            <a:r>
              <a:rPr lang="it-IT" altLang="it-IT" b="1" dirty="0">
                <a:solidFill>
                  <a:srgbClr val="003773"/>
                </a:solidFill>
              </a:rPr>
              <a:t>),) e i corpi chetonici (direttamente) stimolano la sazietà. I </a:t>
            </a:r>
            <a:r>
              <a:rPr lang="it-IT" altLang="it-IT" b="1" dirty="0" err="1">
                <a:solidFill>
                  <a:srgbClr val="003773"/>
                </a:solidFill>
              </a:rPr>
              <a:t>CC</a:t>
            </a:r>
            <a:r>
              <a:rPr lang="it-IT" altLang="it-IT" b="1" dirty="0">
                <a:solidFill>
                  <a:srgbClr val="003773"/>
                </a:solidFill>
              </a:rPr>
              <a:t> inibiscono il senso di stanchezza (effetto </a:t>
            </a:r>
            <a:r>
              <a:rPr lang="it-IT" altLang="it-IT" b="1" dirty="0" err="1">
                <a:solidFill>
                  <a:srgbClr val="003773"/>
                </a:solidFill>
              </a:rPr>
              <a:t>amfetamino-simile</a:t>
            </a:r>
            <a:r>
              <a:rPr lang="it-IT" altLang="it-IT" b="1" dirty="0">
                <a:solidFill>
                  <a:srgbClr val="003773"/>
                </a:solidFill>
              </a:rPr>
              <a:t>)</a:t>
            </a: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516777" y="5609032"/>
            <a:ext cx="12081933" cy="644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>
              <a:buClr>
                <a:schemeClr val="hlink"/>
              </a:buClr>
              <a:buSzPct val="135000"/>
              <a:buFont typeface="Monotype Sorts"/>
              <a:buNone/>
            </a:pPr>
            <a:r>
              <a:rPr lang="it-IT" altLang="it-IT" b="1" dirty="0">
                <a:solidFill>
                  <a:srgbClr val="003773"/>
                </a:solidFill>
              </a:rPr>
              <a:t>Le diete chetogeniche inducono una marcata riduzione della </a:t>
            </a:r>
            <a:r>
              <a:rPr lang="it-IT" altLang="it-IT" b="1" dirty="0" err="1">
                <a:solidFill>
                  <a:srgbClr val="003773"/>
                </a:solidFill>
              </a:rPr>
              <a:t>insulinemia</a:t>
            </a:r>
            <a:r>
              <a:rPr lang="it-IT" altLang="it-IT" b="1" dirty="0">
                <a:solidFill>
                  <a:srgbClr val="003773"/>
                </a:solidFill>
              </a:rPr>
              <a:t> e quindi, inibiscono la </a:t>
            </a:r>
            <a:r>
              <a:rPr lang="it-IT" altLang="it-IT" b="1" dirty="0" err="1">
                <a:solidFill>
                  <a:srgbClr val="003773"/>
                </a:solidFill>
              </a:rPr>
              <a:t>lipogenesi</a:t>
            </a:r>
            <a:r>
              <a:rPr lang="it-IT" altLang="it-IT" b="1" dirty="0">
                <a:solidFill>
                  <a:srgbClr val="003773"/>
                </a:solidFill>
              </a:rPr>
              <a:t> </a:t>
            </a:r>
          </a:p>
          <a:p>
            <a:pPr>
              <a:buClr>
                <a:schemeClr val="hlink"/>
              </a:buClr>
              <a:buSzPct val="135000"/>
              <a:buFont typeface="Monotype Sorts"/>
              <a:buNone/>
            </a:pPr>
            <a:r>
              <a:rPr lang="it-IT" altLang="it-IT" b="1" dirty="0">
                <a:solidFill>
                  <a:srgbClr val="003773"/>
                </a:solidFill>
              </a:rPr>
              <a:t>e amplificano la lipolisi</a:t>
            </a: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497418" y="6348413"/>
            <a:ext cx="11313583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>
              <a:buClr>
                <a:schemeClr val="hlink"/>
              </a:buClr>
              <a:buSzPct val="135000"/>
              <a:buFont typeface="Monotype Sorts"/>
              <a:buNone/>
            </a:pPr>
            <a:r>
              <a:rPr lang="it-IT" altLang="it-IT" b="1" dirty="0">
                <a:solidFill>
                  <a:srgbClr val="003773"/>
                </a:solidFill>
              </a:rPr>
              <a:t>Le diete chetogeniche riducono il quoziente respiratorio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"/>
          <p:cNvSpPr>
            <a:spLocks/>
          </p:cNvSpPr>
          <p:nvPr/>
        </p:nvSpPr>
        <p:spPr bwMode="auto">
          <a:xfrm>
            <a:off x="846668" y="298451"/>
            <a:ext cx="8803217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eaLnBrk="1" hangingPunct="1"/>
            <a:endParaRPr lang="it-IT" altLang="it-IT" sz="3200">
              <a:latin typeface="Calibri" pitchFamily="34" charset="0"/>
              <a:ea typeface="Hoefler Text"/>
              <a:cs typeface="Hoefler Text"/>
            </a:endParaRPr>
          </a:p>
        </p:txBody>
      </p:sp>
      <p:sp>
        <p:nvSpPr>
          <p:cNvPr id="15364" name="Rectangle 3"/>
          <p:cNvSpPr>
            <a:spLocks/>
          </p:cNvSpPr>
          <p:nvPr/>
        </p:nvSpPr>
        <p:spPr bwMode="auto">
          <a:xfrm>
            <a:off x="1414490" y="541338"/>
            <a:ext cx="11457517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238125" indent="-238125"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it-IT" altLang="it-IT" b="1" dirty="0">
                <a:solidFill>
                  <a:srgbClr val="003773"/>
                </a:solidFill>
                <a:ea typeface="Hoefler Text"/>
                <a:cs typeface="Hoefler Text"/>
              </a:rPr>
              <a:t>CALO PONDERALE (PREVALENTE PERDITA </a:t>
            </a:r>
            <a:r>
              <a:rPr lang="it-IT" altLang="it-IT" b="1" dirty="0" err="1">
                <a:solidFill>
                  <a:srgbClr val="003773"/>
                </a:solidFill>
                <a:ea typeface="Hoefler Text"/>
                <a:cs typeface="Hoefler Text"/>
              </a:rPr>
              <a:t>DI</a:t>
            </a:r>
            <a:r>
              <a:rPr lang="it-IT" altLang="it-IT" b="1" dirty="0">
                <a:solidFill>
                  <a:srgbClr val="003773"/>
                </a:solidFill>
                <a:ea typeface="Hoefler Text"/>
                <a:cs typeface="Hoefler Text"/>
              </a:rPr>
              <a:t> MASSA GRASSA)</a:t>
            </a: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0"/>
            <a:ext cx="12192000" cy="490538"/>
          </a:xfrm>
          <a:prstGeom prst="rect">
            <a:avLst/>
          </a:prstGeom>
          <a:solidFill>
            <a:schemeClr val="bg1"/>
          </a:solidFill>
          <a:ln w="76200" cmpd="tri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600" b="1" dirty="0">
                <a:solidFill>
                  <a:srgbClr val="E98B0D"/>
                </a:solidFill>
                <a:cs typeface="+mn-cs"/>
              </a:rPr>
              <a:t>EFFETTI POSITIVI DELLE DIETE CHETOGENETICHE</a:t>
            </a:r>
          </a:p>
        </p:txBody>
      </p:sp>
      <p:sp>
        <p:nvSpPr>
          <p:cNvPr id="14" name="Rectangle 3"/>
          <p:cNvSpPr>
            <a:spLocks/>
          </p:cNvSpPr>
          <p:nvPr/>
        </p:nvSpPr>
        <p:spPr bwMode="auto">
          <a:xfrm>
            <a:off x="1483103" y="1285875"/>
            <a:ext cx="11457516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238125" indent="-238125"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it-IT" altLang="it-IT" b="1" dirty="0">
                <a:solidFill>
                  <a:srgbClr val="003773"/>
                </a:solidFill>
                <a:ea typeface="Hoefler Text"/>
                <a:cs typeface="Hoefler Text"/>
              </a:rPr>
              <a:t>RIDUZIONE DELLA INSULINEMIA</a:t>
            </a:r>
          </a:p>
        </p:txBody>
      </p:sp>
      <p:sp>
        <p:nvSpPr>
          <p:cNvPr id="15" name="Rectangle 3"/>
          <p:cNvSpPr>
            <a:spLocks/>
          </p:cNvSpPr>
          <p:nvPr/>
        </p:nvSpPr>
        <p:spPr bwMode="auto">
          <a:xfrm>
            <a:off x="1489193" y="2000250"/>
            <a:ext cx="11457516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238125" indent="-238125"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it-IT" altLang="it-IT" b="1" dirty="0">
                <a:solidFill>
                  <a:srgbClr val="003773"/>
                </a:solidFill>
                <a:ea typeface="Hoefler Text"/>
                <a:cs typeface="Hoefler Text"/>
              </a:rPr>
              <a:t>RIDUZIONE DELLA GLICEMIA</a:t>
            </a:r>
          </a:p>
        </p:txBody>
      </p:sp>
      <p:sp>
        <p:nvSpPr>
          <p:cNvPr id="16" name="Rectangle 3"/>
          <p:cNvSpPr>
            <a:spLocks/>
          </p:cNvSpPr>
          <p:nvPr/>
        </p:nvSpPr>
        <p:spPr bwMode="auto">
          <a:xfrm>
            <a:off x="1424242" y="2786063"/>
            <a:ext cx="11457517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238125" indent="-238125"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it-IT" altLang="it-IT" b="1" dirty="0">
                <a:solidFill>
                  <a:srgbClr val="003773"/>
                </a:solidFill>
                <a:ea typeface="Hoefler Text"/>
                <a:cs typeface="Hoefler Text"/>
              </a:rPr>
              <a:t>RIDUZIONE DEI TRIGLICERIDI E AUMENTO DEL COLESTEROLO HDL</a:t>
            </a:r>
          </a:p>
        </p:txBody>
      </p:sp>
      <p:sp>
        <p:nvSpPr>
          <p:cNvPr id="17" name="Rectangle 3"/>
          <p:cNvSpPr>
            <a:spLocks/>
          </p:cNvSpPr>
          <p:nvPr/>
        </p:nvSpPr>
        <p:spPr bwMode="auto">
          <a:xfrm>
            <a:off x="1529767" y="3500438"/>
            <a:ext cx="11457516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238125" indent="-238125"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it-IT" altLang="it-IT" b="1" dirty="0">
                <a:solidFill>
                  <a:srgbClr val="003773"/>
                </a:solidFill>
                <a:ea typeface="Hoefler Text"/>
                <a:cs typeface="Hoefler Text"/>
              </a:rPr>
              <a:t>RIDUZIONE DELLA PRESSIONE ARTERIOSA</a:t>
            </a:r>
          </a:p>
        </p:txBody>
      </p:sp>
      <p:sp>
        <p:nvSpPr>
          <p:cNvPr id="19" name="Rectangle 3"/>
          <p:cNvSpPr>
            <a:spLocks/>
          </p:cNvSpPr>
          <p:nvPr/>
        </p:nvSpPr>
        <p:spPr bwMode="auto">
          <a:xfrm>
            <a:off x="1406479" y="4327525"/>
            <a:ext cx="11457516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238125" indent="-238125"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it-IT" altLang="it-IT" b="1" dirty="0">
                <a:solidFill>
                  <a:srgbClr val="003773"/>
                </a:solidFill>
                <a:ea typeface="Hoefler Text"/>
                <a:cs typeface="Hoefler Text"/>
              </a:rPr>
              <a:t>MIGLIORAMENTO DEL COMPENSO GLICEMICO E RIDUZIONE DELL’ALBUMINURIA NEI PAZIENTI CON DIABETE</a:t>
            </a:r>
          </a:p>
        </p:txBody>
      </p:sp>
      <p:sp>
        <p:nvSpPr>
          <p:cNvPr id="20" name="Rectangle 3"/>
          <p:cNvSpPr>
            <a:spLocks/>
          </p:cNvSpPr>
          <p:nvPr/>
        </p:nvSpPr>
        <p:spPr bwMode="auto">
          <a:xfrm>
            <a:off x="1427027" y="6000750"/>
            <a:ext cx="11457516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238125" indent="-238125"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it-IT" altLang="it-IT" b="1" dirty="0">
                <a:solidFill>
                  <a:srgbClr val="003773"/>
                </a:solidFill>
                <a:ea typeface="Hoefler Text"/>
                <a:cs typeface="Hoefler Text"/>
              </a:rPr>
              <a:t>MIGLIORAMENTO DELLA PERFORMANCE CEREBRALE </a:t>
            </a:r>
            <a:r>
              <a:rPr lang="it-IT" altLang="it-IT" b="1" dirty="0" err="1">
                <a:solidFill>
                  <a:srgbClr val="003773"/>
                </a:solidFill>
                <a:ea typeface="Hoefler Text"/>
                <a:cs typeface="Hoefler Text"/>
              </a:rPr>
              <a:t>etc</a:t>
            </a:r>
            <a:endParaRPr lang="it-IT" altLang="it-IT" b="1" dirty="0">
              <a:solidFill>
                <a:srgbClr val="003773"/>
              </a:solidFill>
              <a:ea typeface="Hoefler Text"/>
              <a:cs typeface="Hoefler Text"/>
            </a:endParaRPr>
          </a:p>
        </p:txBody>
      </p:sp>
      <p:sp>
        <p:nvSpPr>
          <p:cNvPr id="13" name="Rectangle 3"/>
          <p:cNvSpPr>
            <a:spLocks/>
          </p:cNvSpPr>
          <p:nvPr/>
        </p:nvSpPr>
        <p:spPr bwMode="auto">
          <a:xfrm>
            <a:off x="1478397" y="5286375"/>
            <a:ext cx="11457516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238125" indent="-238125"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it-IT" altLang="it-IT" b="1" dirty="0">
                <a:solidFill>
                  <a:srgbClr val="003773"/>
                </a:solidFill>
                <a:ea typeface="Hoefler Text"/>
                <a:cs typeface="Hoefler Text"/>
              </a:rPr>
              <a:t>RIDUZIONE DELLA STEATOSI EPATICA</a:t>
            </a: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904705"/>
            <a:ext cx="12192000" cy="551433"/>
          </a:xfrm>
          <a:prstGeom prst="rect">
            <a:avLst/>
          </a:prstGeom>
          <a:solidFill>
            <a:schemeClr val="bg1"/>
          </a:solidFill>
          <a:ln w="76200" cmpd="tri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000" b="1" dirty="0">
                <a:solidFill>
                  <a:srgbClr val="E98B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EFFETTI COLLATERALI DELLE VLKD DURANTE LA RAPIDA PERDITA </a:t>
            </a:r>
            <a:r>
              <a:rPr lang="it-IT" sz="3000" b="1" dirty="0" err="1">
                <a:solidFill>
                  <a:srgbClr val="E98B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DI</a:t>
            </a:r>
            <a:r>
              <a:rPr lang="it-IT" sz="3000" b="1" dirty="0">
                <a:solidFill>
                  <a:srgbClr val="E98B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PESO</a:t>
            </a:r>
            <a:endParaRPr lang="it-IT" sz="3000" b="1" dirty="0">
              <a:solidFill>
                <a:srgbClr val="E98B0D"/>
              </a:solidFill>
              <a:cs typeface="+mn-cs"/>
            </a:endParaRPr>
          </a:p>
        </p:txBody>
      </p:sp>
      <p:sp>
        <p:nvSpPr>
          <p:cNvPr id="65539" name="Rettangolo 2"/>
          <p:cNvSpPr>
            <a:spLocks noChangeArrowheads="1"/>
          </p:cNvSpPr>
          <p:nvPr/>
        </p:nvSpPr>
        <p:spPr bwMode="auto">
          <a:xfrm>
            <a:off x="476251" y="2143125"/>
            <a:ext cx="11715749" cy="404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it-IT" sz="1900" b="1" dirty="0">
                <a:solidFill>
                  <a:srgbClr val="003773"/>
                </a:solidFill>
              </a:rPr>
              <a:t>ASTENIA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it-IT" sz="1900" b="1" dirty="0">
                <a:solidFill>
                  <a:srgbClr val="003773"/>
                </a:solidFill>
              </a:rPr>
              <a:t>CEFALEA 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it-IT" sz="1900" b="1" dirty="0">
                <a:solidFill>
                  <a:srgbClr val="003773"/>
                </a:solidFill>
              </a:rPr>
              <a:t>STITICHEZZA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it-IT" sz="1900" b="1" dirty="0">
                <a:solidFill>
                  <a:srgbClr val="003773"/>
                </a:solidFill>
              </a:rPr>
              <a:t>CALCOLOSI BILIARE 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it-IT" sz="1900" b="1" dirty="0">
                <a:solidFill>
                  <a:srgbClr val="003773"/>
                </a:solidFill>
              </a:rPr>
              <a:t>INTOLLERANZA AL FREDDO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it-IT" sz="1900" b="1" dirty="0">
                <a:solidFill>
                  <a:srgbClr val="003773"/>
                </a:solidFill>
              </a:rPr>
              <a:t>PERDITA DI CAPELLI 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it-IT" sz="1900" b="1" dirty="0">
                <a:solidFill>
                  <a:srgbClr val="003773"/>
                </a:solidFill>
              </a:rPr>
              <a:t>VERTIGINI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it-IT" sz="1900" b="1" dirty="0">
                <a:solidFill>
                  <a:srgbClr val="003773"/>
                </a:solidFill>
              </a:rPr>
              <a:t>DEPLEZIONE DI LIQUIDI (CON ALTERAZIONI ELETTROLITICHE)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it-IT" sz="1900" b="1" dirty="0">
                <a:solidFill>
                  <a:srgbClr val="003773"/>
                </a:solidFill>
              </a:rPr>
              <a:t>CRAMPI MUSCOLARI </a:t>
            </a:r>
          </a:p>
        </p:txBody>
      </p:sp>
      <p:sp>
        <p:nvSpPr>
          <p:cNvPr id="65540" name="Rettangolo 4"/>
          <p:cNvSpPr>
            <a:spLocks noChangeArrowheads="1"/>
          </p:cNvSpPr>
          <p:nvPr/>
        </p:nvSpPr>
        <p:spPr bwMode="auto">
          <a:xfrm>
            <a:off x="2582421" y="1617885"/>
            <a:ext cx="530754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it-IT" sz="2000" b="1" dirty="0">
                <a:solidFill>
                  <a:srgbClr val="003773"/>
                </a:solidFill>
              </a:rPr>
              <a:t>MAGGIORE RISCHIO DI MANCATA COMPLIANCE </a:t>
            </a:r>
          </a:p>
          <a:p>
            <a:pPr algn="ctr" eaLnBrk="1" hangingPunct="1"/>
            <a:r>
              <a:rPr lang="en-US" altLang="it-IT" sz="2000" b="1" dirty="0">
                <a:solidFill>
                  <a:srgbClr val="003773"/>
                </a:solidFill>
              </a:rPr>
              <a:t>CON CONSEGUENTE </a:t>
            </a:r>
          </a:p>
          <a:p>
            <a:pPr algn="ctr" eaLnBrk="1" hangingPunct="1"/>
            <a:r>
              <a:rPr lang="en-US" altLang="it-IT" sz="2000" b="1" dirty="0">
                <a:solidFill>
                  <a:srgbClr val="003773"/>
                </a:solidFill>
              </a:rPr>
              <a:t>PERDITA DI CONTROLLO E DISINIBIZIONE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95" y="1366859"/>
            <a:ext cx="3651607" cy="449642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988" y="1177994"/>
            <a:ext cx="4016877" cy="506660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684" y="1149927"/>
            <a:ext cx="3648563" cy="480127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938054" y="1134286"/>
            <a:ext cx="2468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002060"/>
                </a:solidFill>
              </a:rPr>
              <a:t>FASE 1 DONNA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9133278" y="949620"/>
            <a:ext cx="2468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002060"/>
                </a:solidFill>
              </a:rPr>
              <a:t>FASE 3 DONNA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4768283" y="965261"/>
            <a:ext cx="2468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002060"/>
                </a:solidFill>
              </a:rPr>
              <a:t>FASE 2 DONNA</a:t>
            </a:r>
          </a:p>
        </p:txBody>
      </p:sp>
    </p:spTree>
    <p:extLst>
      <p:ext uri="{BB962C8B-B14F-4D97-AF65-F5344CB8AC3E}">
        <p14:creationId xmlns:p14="http://schemas.microsoft.com/office/powerpoint/2010/main" val="186208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667" y="785122"/>
            <a:ext cx="3542452" cy="5410955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44" y="1339120"/>
            <a:ext cx="3381594" cy="507753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207" y="1081427"/>
            <a:ext cx="3844791" cy="5162828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821676" y="969788"/>
            <a:ext cx="2468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002060"/>
                </a:solidFill>
              </a:rPr>
              <a:t>FASE 1 UOMO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687740" y="785122"/>
            <a:ext cx="2468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002060"/>
                </a:solidFill>
              </a:rPr>
              <a:t>FASE 2 UOMO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8659453" y="623696"/>
            <a:ext cx="2468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002060"/>
                </a:solidFill>
              </a:rPr>
              <a:t>FASE 3 UOMO</a:t>
            </a:r>
          </a:p>
        </p:txBody>
      </p:sp>
    </p:spTree>
    <p:extLst>
      <p:ext uri="{BB962C8B-B14F-4D97-AF65-F5344CB8AC3E}">
        <p14:creationId xmlns:p14="http://schemas.microsoft.com/office/powerpoint/2010/main" val="343966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603792" y="927906"/>
            <a:ext cx="5020407" cy="13126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it-IT" sz="3200" dirty="0">
                <a:solidFill>
                  <a:srgbClr val="0070C0"/>
                </a:solidFill>
              </a:rPr>
              <a:t>SUDDIVISIONE DELLE VERDURE</a:t>
            </a:r>
          </a:p>
        </p:txBody>
      </p:sp>
      <p:sp>
        <p:nvSpPr>
          <p:cNvPr id="3" name="Segnaposto contenuto 2"/>
          <p:cNvSpPr txBox="1">
            <a:spLocks/>
          </p:cNvSpPr>
          <p:nvPr/>
        </p:nvSpPr>
        <p:spPr>
          <a:xfrm>
            <a:off x="393041" y="2078683"/>
            <a:ext cx="6714341" cy="3649493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it-IT" b="1" dirty="0">
                <a:solidFill>
                  <a:srgbClr val="002060"/>
                </a:solidFill>
              </a:rPr>
              <a:t>Gruppo 1</a:t>
            </a:r>
            <a:r>
              <a:rPr lang="it-IT" dirty="0">
                <a:solidFill>
                  <a:srgbClr val="002060"/>
                </a:solidFill>
              </a:rPr>
              <a:t>: consumo libero </a:t>
            </a:r>
          </a:p>
          <a:p>
            <a:pPr marL="0" indent="0" algn="just">
              <a:buNone/>
            </a:pPr>
            <a:r>
              <a:rPr lang="it-IT" dirty="0">
                <a:solidFill>
                  <a:srgbClr val="002060"/>
                </a:solidFill>
              </a:rPr>
              <a:t>	Tutte le verdure a foglia, biete, broccoli, cardi, cavolfiori, 	cavoli, cetrioli, cime di rapa, fiori di zucca, finocchi, peperoni 	verdi, ravanello, radicchio, sedano, spinaci, zucchine </a:t>
            </a:r>
          </a:p>
          <a:p>
            <a:pPr algn="just"/>
            <a:endParaRPr lang="it-IT" dirty="0">
              <a:solidFill>
                <a:srgbClr val="002060"/>
              </a:solidFill>
            </a:endParaRPr>
          </a:p>
          <a:p>
            <a:pPr algn="just"/>
            <a:r>
              <a:rPr lang="it-IT" b="1" dirty="0">
                <a:solidFill>
                  <a:srgbClr val="002060"/>
                </a:solidFill>
              </a:rPr>
              <a:t>Gruppo 2</a:t>
            </a:r>
            <a:r>
              <a:rPr lang="it-IT" dirty="0">
                <a:solidFill>
                  <a:srgbClr val="002060"/>
                </a:solidFill>
              </a:rPr>
              <a:t>: consumo in quantità definite (=150g) </a:t>
            </a:r>
          </a:p>
          <a:p>
            <a:pPr marL="0" indent="0" algn="just">
              <a:buNone/>
            </a:pPr>
            <a:r>
              <a:rPr lang="it-IT" dirty="0">
                <a:solidFill>
                  <a:srgbClr val="002060"/>
                </a:solidFill>
              </a:rPr>
              <a:t>	asparagi, carciofi, cavolini di Bruxelles, cipolline, 	fagiolini, 	melanzane, peperoni gialli e rossi, pomodori, porri, rape, 	zucca gialla </a:t>
            </a:r>
          </a:p>
          <a:p>
            <a:pPr algn="just"/>
            <a:endParaRPr lang="it-IT" dirty="0">
              <a:solidFill>
                <a:srgbClr val="002060"/>
              </a:solidFill>
            </a:endParaRPr>
          </a:p>
          <a:p>
            <a:pPr algn="just"/>
            <a:r>
              <a:rPr lang="it-IT" b="1" dirty="0">
                <a:solidFill>
                  <a:srgbClr val="002060"/>
                </a:solidFill>
              </a:rPr>
              <a:t>Gruppo 3</a:t>
            </a:r>
            <a:r>
              <a:rPr lang="it-IT" dirty="0">
                <a:solidFill>
                  <a:srgbClr val="002060"/>
                </a:solidFill>
              </a:rPr>
              <a:t>: consumo vietato </a:t>
            </a:r>
          </a:p>
          <a:p>
            <a:pPr marL="0" indent="0" algn="just">
              <a:buNone/>
            </a:pPr>
            <a:r>
              <a:rPr lang="it-IT" dirty="0">
                <a:solidFill>
                  <a:srgbClr val="002060"/>
                </a:solidFill>
              </a:rPr>
              <a:t>	barbabietole, patate, carote cotte (permesse in piccole 	quantità solo crude) </a:t>
            </a:r>
          </a:p>
          <a:p>
            <a:endParaRPr lang="it-IT" dirty="0"/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8072805" y="466623"/>
            <a:ext cx="3909646" cy="1312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b="1" dirty="0">
                <a:solidFill>
                  <a:srgbClr val="0070C0"/>
                </a:solidFill>
                <a:latin typeface="+mn-lt"/>
              </a:rPr>
              <a:t>FRUTTA</a:t>
            </a:r>
            <a:endParaRPr lang="it-IT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5" name="Segnaposto contenuto 2"/>
          <p:cNvSpPr txBox="1">
            <a:spLocks/>
          </p:cNvSpPr>
          <p:nvPr/>
        </p:nvSpPr>
        <p:spPr>
          <a:xfrm>
            <a:off x="8072805" y="1479665"/>
            <a:ext cx="3577004" cy="4574205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it-IT" sz="2500" dirty="0">
                <a:solidFill>
                  <a:srgbClr val="002060"/>
                </a:solidFill>
              </a:rPr>
              <a:t>Escludere:</a:t>
            </a:r>
          </a:p>
          <a:p>
            <a:pPr algn="just"/>
            <a:r>
              <a:rPr lang="it-IT" sz="2500" dirty="0">
                <a:solidFill>
                  <a:srgbClr val="002060"/>
                </a:solidFill>
              </a:rPr>
              <a:t>Avocado</a:t>
            </a:r>
          </a:p>
          <a:p>
            <a:pPr algn="just"/>
            <a:r>
              <a:rPr lang="it-IT" sz="2500" dirty="0">
                <a:solidFill>
                  <a:srgbClr val="002060"/>
                </a:solidFill>
              </a:rPr>
              <a:t>Banane</a:t>
            </a:r>
          </a:p>
          <a:p>
            <a:pPr algn="just"/>
            <a:r>
              <a:rPr lang="it-IT" sz="2500" dirty="0">
                <a:solidFill>
                  <a:srgbClr val="002060"/>
                </a:solidFill>
              </a:rPr>
              <a:t>Cachi</a:t>
            </a:r>
          </a:p>
          <a:p>
            <a:pPr algn="just"/>
            <a:r>
              <a:rPr lang="it-IT" sz="2500" dirty="0">
                <a:solidFill>
                  <a:srgbClr val="002060"/>
                </a:solidFill>
              </a:rPr>
              <a:t>Mandarini</a:t>
            </a:r>
          </a:p>
          <a:p>
            <a:pPr algn="just"/>
            <a:r>
              <a:rPr lang="it-IT" sz="2500" dirty="0">
                <a:solidFill>
                  <a:srgbClr val="002060"/>
                </a:solidFill>
              </a:rPr>
              <a:t>Mandaranci </a:t>
            </a:r>
          </a:p>
          <a:p>
            <a:pPr algn="just"/>
            <a:r>
              <a:rPr lang="it-IT" sz="2500" dirty="0">
                <a:solidFill>
                  <a:srgbClr val="002060"/>
                </a:solidFill>
              </a:rPr>
              <a:t>Fichi</a:t>
            </a:r>
          </a:p>
          <a:p>
            <a:pPr algn="just"/>
            <a:r>
              <a:rPr lang="it-IT" sz="2500" dirty="0">
                <a:solidFill>
                  <a:srgbClr val="002060"/>
                </a:solidFill>
              </a:rPr>
              <a:t>Uva</a:t>
            </a:r>
          </a:p>
          <a:p>
            <a:pPr algn="just"/>
            <a:r>
              <a:rPr lang="it-IT" sz="2500" dirty="0">
                <a:solidFill>
                  <a:srgbClr val="002060"/>
                </a:solidFill>
              </a:rPr>
              <a:t>Frutta sciroppata</a:t>
            </a:r>
          </a:p>
          <a:p>
            <a:pPr algn="just"/>
            <a:r>
              <a:rPr lang="it-IT" sz="2500" dirty="0">
                <a:solidFill>
                  <a:srgbClr val="002060"/>
                </a:solidFill>
              </a:rPr>
              <a:t>Succhi di frutta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it-IT" sz="2500" dirty="0">
                <a:solidFill>
                  <a:srgbClr val="002060"/>
                </a:solidFill>
              </a:rPr>
              <a:t>Scegliere frutta poco matura</a:t>
            </a:r>
            <a:r>
              <a:rPr lang="it-IT" dirty="0">
                <a:solidFill>
                  <a:srgbClr val="002060"/>
                </a:solidFill>
              </a:rPr>
              <a:t>. </a:t>
            </a:r>
          </a:p>
        </p:txBody>
      </p:sp>
      <p:sp>
        <p:nvSpPr>
          <p:cNvPr id="7" name="Rettangolo 6"/>
          <p:cNvSpPr/>
          <p:nvPr/>
        </p:nvSpPr>
        <p:spPr>
          <a:xfrm>
            <a:off x="907366" y="6053870"/>
            <a:ext cx="86887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u="sng" dirty="0">
                <a:solidFill>
                  <a:srgbClr val="002060"/>
                </a:solidFill>
              </a:rPr>
              <a:t>Nella giornata assumere Polivitaminico con copertura 100% delle </a:t>
            </a:r>
            <a:r>
              <a:rPr lang="it-IT" b="1" u="sng">
                <a:solidFill>
                  <a:srgbClr val="002060"/>
                </a:solidFill>
              </a:rPr>
              <a:t>RDA </a:t>
            </a:r>
          </a:p>
          <a:p>
            <a:pPr algn="ctr"/>
            <a:r>
              <a:rPr lang="it-IT" b="1" u="sng">
                <a:solidFill>
                  <a:srgbClr val="002060"/>
                </a:solidFill>
              </a:rPr>
              <a:t> </a:t>
            </a:r>
            <a:r>
              <a:rPr lang="it-IT" b="1" u="sng" dirty="0">
                <a:solidFill>
                  <a:srgbClr val="002060"/>
                </a:solidFill>
              </a:rPr>
              <a:t>e almeno 1,5 L di acqua naturale.</a:t>
            </a:r>
          </a:p>
        </p:txBody>
      </p:sp>
    </p:spTree>
    <p:extLst>
      <p:ext uri="{BB962C8B-B14F-4D97-AF65-F5344CB8AC3E}">
        <p14:creationId xmlns:p14="http://schemas.microsoft.com/office/powerpoint/2010/main" val="382828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Grazie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946" y="3692765"/>
            <a:ext cx="1958117" cy="262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2172072" y="2852937"/>
            <a:ext cx="83164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Preoperative deficiencies </a:t>
            </a:r>
            <a:r>
              <a:rPr lang="en-US" dirty="0">
                <a:latin typeface="Trebuchet MS" panose="020B0603020202020204" pitchFamily="34" charset="0"/>
                <a:cs typeface="Arial" panose="020B0604020202020204" pitchFamily="34" charset="0"/>
              </a:rPr>
              <a:t>mainly concern </a:t>
            </a:r>
            <a:r>
              <a:rPr lang="en-US" dirty="0">
                <a:solidFill>
                  <a:srgbClr val="FF000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iron</a:t>
            </a:r>
            <a:r>
              <a:rPr lang="en-US" dirty="0">
                <a:latin typeface="Trebuchet MS" panose="020B0603020202020204" pitchFamily="34" charset="0"/>
                <a:cs typeface="Arial" panose="020B0604020202020204" pitchFamily="34" charset="0"/>
              </a:rPr>
              <a:t>, </a:t>
            </a:r>
            <a:r>
              <a:rPr lang="en-US" dirty="0">
                <a:solidFill>
                  <a:srgbClr val="FF000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zinc</a:t>
            </a:r>
            <a:r>
              <a:rPr lang="en-US" dirty="0">
                <a:latin typeface="Trebuchet MS" panose="020B0603020202020204" pitchFamily="34" charset="0"/>
                <a:cs typeface="Arial" panose="020B0604020202020204" pitchFamily="34" charset="0"/>
              </a:rPr>
              <a:t>, </a:t>
            </a:r>
            <a:r>
              <a:rPr lang="en-US" dirty="0">
                <a:solidFill>
                  <a:srgbClr val="FF000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selenium</a:t>
            </a:r>
            <a:r>
              <a:rPr lang="en-US" dirty="0">
                <a:latin typeface="Trebuchet MS" panose="020B0603020202020204" pitchFamily="34" charset="0"/>
                <a:cs typeface="Arial" panose="020B0604020202020204" pitchFamily="34" charset="0"/>
              </a:rPr>
              <a:t>, and </a:t>
            </a:r>
            <a:r>
              <a:rPr lang="en-US" dirty="0">
                <a:solidFill>
                  <a:srgbClr val="FF000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vitamins</a:t>
            </a:r>
            <a:r>
              <a:rPr lang="en-US" dirty="0">
                <a:latin typeface="Trebuchet MS" panose="020B0603020202020204" pitchFamily="34" charset="0"/>
                <a:cs typeface="Arial" panose="020B0604020202020204" pitchFamily="34" charset="0"/>
              </a:rPr>
              <a:t> (both fat-soluble and water-soluble), but also </a:t>
            </a:r>
            <a:r>
              <a:rPr lang="en-US" dirty="0">
                <a:solidFill>
                  <a:srgbClr val="FF000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total protein</a:t>
            </a:r>
            <a:r>
              <a:rPr lang="en-US" dirty="0">
                <a:latin typeface="Trebuchet MS" panose="020B0603020202020204" pitchFamily="34" charset="0"/>
                <a:cs typeface="Arial" panose="020B0604020202020204" pitchFamily="34" charset="0"/>
              </a:rPr>
              <a:t>. During the postoperative period, these problems may increase because of the patients’ </a:t>
            </a:r>
            <a:r>
              <a:rPr lang="en-US" dirty="0">
                <a:solidFill>
                  <a:srgbClr val="FF000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very low intake of vitamins and minerals after bariatric surgery </a:t>
            </a:r>
            <a:r>
              <a:rPr lang="en-US" dirty="0">
                <a:latin typeface="Trebuchet MS" panose="020B0603020202020204" pitchFamily="34" charset="0"/>
                <a:cs typeface="Arial" panose="020B0604020202020204" pitchFamily="34" charset="0"/>
              </a:rPr>
              <a:t>(below 50% of the recommended dietary allowance) and the patients’ low compliance with the suggested multivitamin supplementation (approximately 60%).</a:t>
            </a:r>
            <a:endParaRPr lang="it-IT" dirty="0"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744072" y="6402814"/>
            <a:ext cx="381642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1600" b="1" dirty="0" err="1">
                <a:latin typeface="Comic Sans MS" pitchFamily="66" charset="0"/>
              </a:rPr>
              <a:t>Toninello</a:t>
            </a:r>
            <a:r>
              <a:rPr lang="en-US" sz="1600" b="1" dirty="0">
                <a:latin typeface="Comic Sans MS" pitchFamily="66" charset="0"/>
              </a:rPr>
              <a:t> P et al, Nutrients, 2021</a:t>
            </a:r>
            <a:endParaRPr lang="it-IT" sz="1600" b="1" dirty="0">
              <a:latin typeface="Comic Sans MS" pitchFamily="66" charset="0"/>
              <a:cs typeface="Arial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468" y="332656"/>
            <a:ext cx="7692333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855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19"/>
          <a:stretch/>
        </p:blipFill>
        <p:spPr bwMode="auto">
          <a:xfrm>
            <a:off x="1812032" y="102870"/>
            <a:ext cx="8748464" cy="1209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032104" y="6474822"/>
            <a:ext cx="3600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1600" b="1" dirty="0" err="1">
                <a:latin typeface="Comic Sans MS" pitchFamily="66" charset="0"/>
              </a:rPr>
              <a:t>Adv</a:t>
            </a:r>
            <a:r>
              <a:rPr lang="en-US" sz="1600" b="1" dirty="0">
                <a:latin typeface="Comic Sans MS" pitchFamily="66" charset="0"/>
              </a:rPr>
              <a:t> </a:t>
            </a:r>
            <a:r>
              <a:rPr lang="en-US" sz="1600" b="1" dirty="0" err="1">
                <a:latin typeface="Comic Sans MS" pitchFamily="66" charset="0"/>
              </a:rPr>
              <a:t>Nutr</a:t>
            </a:r>
            <a:r>
              <a:rPr lang="en-US" sz="1600" b="1" dirty="0">
                <a:latin typeface="Comic Sans MS" pitchFamily="66" charset="0"/>
              </a:rPr>
              <a:t>, 12: 1020-1031, 2021</a:t>
            </a:r>
            <a:endParaRPr lang="it-IT" sz="1600" b="1" dirty="0">
              <a:latin typeface="Comic Sans MS" pitchFamily="66" charset="0"/>
              <a:cs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976"/>
          <a:stretch/>
        </p:blipFill>
        <p:spPr bwMode="auto">
          <a:xfrm>
            <a:off x="1847528" y="1412777"/>
            <a:ext cx="8532440" cy="690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4" r="68945" b="43763"/>
          <a:stretch/>
        </p:blipFill>
        <p:spPr bwMode="auto">
          <a:xfrm>
            <a:off x="2027041" y="2247490"/>
            <a:ext cx="2649153" cy="361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02" t="9024" b="43763"/>
          <a:stretch/>
        </p:blipFill>
        <p:spPr bwMode="auto">
          <a:xfrm>
            <a:off x="4853123" y="2247490"/>
            <a:ext cx="5024314" cy="3612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ttangolo 7"/>
          <p:cNvSpPr/>
          <p:nvPr/>
        </p:nvSpPr>
        <p:spPr>
          <a:xfrm>
            <a:off x="2063552" y="5949280"/>
            <a:ext cx="8424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Trade Gothic Next HvyCd" panose="020B0604020202020204" pitchFamily="34" charset="0"/>
              </a:rPr>
              <a:t>Glycemic control is especially important in those patients with poorly controlled diabetes, with an </a:t>
            </a:r>
            <a:r>
              <a:rPr lang="en-US" sz="1400" b="1" dirty="0">
                <a:solidFill>
                  <a:srgbClr val="FF0000"/>
                </a:solidFill>
                <a:latin typeface="Trade Gothic Next HvyCd" panose="020B0604020202020204" pitchFamily="34" charset="0"/>
              </a:rPr>
              <a:t>increase in the risk of infectious complications</a:t>
            </a:r>
            <a:r>
              <a:rPr lang="en-US" sz="1400" dirty="0">
                <a:latin typeface="Trade Gothic Next HvyCd" panose="020B0604020202020204" pitchFamily="34" charset="0"/>
              </a:rPr>
              <a:t> and per </a:t>
            </a:r>
            <a:r>
              <a:rPr lang="en-US" sz="1400" b="1" dirty="0">
                <a:solidFill>
                  <a:srgbClr val="FF0000"/>
                </a:solidFill>
                <a:latin typeface="Trade Gothic Next HvyCd" panose="020B0604020202020204" pitchFamily="34" charset="0"/>
              </a:rPr>
              <a:t>increasing HbA1c.</a:t>
            </a:r>
          </a:p>
        </p:txBody>
      </p:sp>
    </p:spTree>
    <p:extLst>
      <p:ext uri="{BB962C8B-B14F-4D97-AF65-F5344CB8AC3E}">
        <p14:creationId xmlns:p14="http://schemas.microsoft.com/office/powerpoint/2010/main" val="410914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8|47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21.5|18.2|5|6.5|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4.6|2.2|0.9|0.8|3.5|5.4|3.3"/>
</p:tagLst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2.xml><?xml version="1.0" encoding="utf-8"?>
<a:theme xmlns:a="http://schemas.openxmlformats.org/drawingml/2006/main" name="1_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3.xml><?xml version="1.0" encoding="utf-8"?>
<a:theme xmlns:a="http://schemas.openxmlformats.org/drawingml/2006/main" name="1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4E879E6-8FFE-4154-8F2A-F7518B89B376}">
  <ds:schemaRefs>
    <ds:schemaRef ds:uri="http://purl.org/dc/dcmitype/"/>
    <ds:schemaRef ds:uri="16c05727-aa75-4e4a-9b5f-8a80a1165891"/>
    <ds:schemaRef ds:uri="http://schemas.microsoft.com/office/2006/documentManagement/types"/>
    <ds:schemaRef ds:uri="http://schemas.microsoft.com/office/2006/metadata/properties"/>
    <ds:schemaRef ds:uri="http://purl.org/dc/terms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71af3243-3dd4-4a8d-8c0d-dd76da1f02a5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classica per assemblea generale aziendale</Template>
  <TotalTime>421</TotalTime>
  <Words>3480</Words>
  <Application>Microsoft Office PowerPoint</Application>
  <PresentationFormat>Widescreen</PresentationFormat>
  <Paragraphs>530</Paragraphs>
  <Slides>76</Slides>
  <Notes>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76</vt:i4>
      </vt:variant>
    </vt:vector>
  </HeadingPairs>
  <TitlesOfParts>
    <vt:vector size="91" baseType="lpstr">
      <vt:lpstr>ＭＳ Ｐゴシック</vt:lpstr>
      <vt:lpstr>Arial</vt:lpstr>
      <vt:lpstr>Calibri</vt:lpstr>
      <vt:lpstr>Calibri Light</vt:lpstr>
      <vt:lpstr>Comic Sans MS</vt:lpstr>
      <vt:lpstr>Hoefler Text</vt:lpstr>
      <vt:lpstr>Monotype Sorts</vt:lpstr>
      <vt:lpstr>Tahoma</vt:lpstr>
      <vt:lpstr>Times New Roman</vt:lpstr>
      <vt:lpstr>Trade Gothic Next HvyCd</vt:lpstr>
      <vt:lpstr>Trebuchet MS</vt:lpstr>
      <vt:lpstr>Wingdings</vt:lpstr>
      <vt:lpstr>RetrospectVTI</vt:lpstr>
      <vt:lpstr>1_RetrospectVTI</vt:lpstr>
      <vt:lpstr>1_Tema di Office</vt:lpstr>
      <vt:lpstr>DIETE A BASSO CONTENUTO ENERGETICO DIETA CHETOGENICA </vt:lpstr>
      <vt:lpstr>Calo Ponderale Pre-Operatorio</vt:lpstr>
      <vt:lpstr>Presentazione standard di PowerPoint</vt:lpstr>
      <vt:lpstr>RUOLO DELLA DIETOTERAPIA NEL PERCORSO  DI CHIRURGIA BARIATRICA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Perdita di peso pre-operatoria</vt:lpstr>
      <vt:lpstr>Presentazione standard di PowerPoint</vt:lpstr>
      <vt:lpstr>RIDUZIONE DEL RISCHIO ANESTESIOLOGICO</vt:lpstr>
      <vt:lpstr>Presentazione standard di PowerPoint</vt:lpstr>
      <vt:lpstr>NAFLD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VLCKD CARATTERISTICHE ED INDICAZIONI </vt:lpstr>
      <vt:lpstr>            </vt:lpstr>
      <vt:lpstr>            </vt:lpstr>
      <vt:lpstr>            </vt:lpstr>
      <vt:lpstr>Chetosi metabolica</vt:lpstr>
      <vt:lpstr>Presentazione standard di PowerPoint</vt:lpstr>
      <vt:lpstr>               CORPI CHETONICI   :                    ELIMINAZIONE      </vt:lpstr>
      <vt:lpstr>            </vt:lpstr>
      <vt:lpstr>Presentazione standard di PowerPoint</vt:lpstr>
      <vt:lpstr>Presentazione standard di PowerPoint</vt:lpstr>
      <vt:lpstr>            </vt:lpstr>
      <vt:lpstr>Presentazione standard di PowerPoint</vt:lpstr>
      <vt:lpstr>Presentazione standard di PowerPoint</vt:lpstr>
      <vt:lpstr>            </vt:lpstr>
      <vt:lpstr>            PRINCIPALI INDICAZIONI ALLA  DIETA CHETOGENICA   </vt:lpstr>
      <vt:lpstr>    CONTROINDICAZIONI           ALLA                DIETA CHETOGENICA </vt:lpstr>
      <vt:lpstr>Presentazione standard di PowerPoint</vt:lpstr>
      <vt:lpstr>Presentazione standard di PowerPoint</vt:lpstr>
      <vt:lpstr>Presentazione standard di PowerPoint</vt:lpstr>
      <vt:lpstr>          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CHETOSI NUTRIZIONALE COMPENSATA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Maria Grazia Carbonelli</cp:lastModifiedBy>
  <cp:revision>61</cp:revision>
  <dcterms:created xsi:type="dcterms:W3CDTF">2022-02-27T17:36:31Z</dcterms:created>
  <dcterms:modified xsi:type="dcterms:W3CDTF">2024-04-06T09:02:53Z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